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11" r:id="rId2"/>
    <p:sldId id="258" r:id="rId3"/>
    <p:sldId id="316" r:id="rId4"/>
    <p:sldId id="291" r:id="rId5"/>
    <p:sldId id="296" r:id="rId6"/>
    <p:sldId id="269" r:id="rId7"/>
    <p:sldId id="313" r:id="rId8"/>
    <p:sldId id="265" r:id="rId9"/>
    <p:sldId id="323" r:id="rId10"/>
    <p:sldId id="319" r:id="rId11"/>
    <p:sldId id="281" r:id="rId12"/>
    <p:sldId id="320" r:id="rId13"/>
    <p:sldId id="314" r:id="rId14"/>
    <p:sldId id="315" r:id="rId15"/>
    <p:sldId id="304" r:id="rId16"/>
    <p:sldId id="324" r:id="rId17"/>
    <p:sldId id="325" r:id="rId18"/>
    <p:sldId id="305" r:id="rId19"/>
    <p:sldId id="321" r:id="rId20"/>
  </p:sldIdLst>
  <p:sldSz cx="12192000" cy="6858000"/>
  <p:notesSz cx="6858000" cy="9144000"/>
  <p:embeddedFontLst>
    <p:embeddedFont>
      <p:font typeface="FZCuHeiSongS-B-GB" panose="02010600030101010101" charset="-122"/>
      <p:regular r:id="rId22"/>
    </p:embeddedFont>
    <p:embeddedFont>
      <p:font typeface="FZDaWeiTiS-R-GB" panose="02010600030101010101" charset="-122"/>
      <p:regular r:id="rId23"/>
    </p:embeddedFont>
    <p:embeddedFont>
      <p:font typeface="FZShengShiKaiShuS-EB-GB" panose="02010600030101010101" charset="-122"/>
      <p:regular r:id="rId24"/>
    </p:embeddedFont>
    <p:embeddedFont>
      <p:font typeface="思源黑体 CN Bold" panose="02010600030101010101" charset="-122"/>
      <p:bold r:id="rId25"/>
    </p:embeddedFont>
    <p:embeddedFont>
      <p:font typeface="思源黑体 CN Light" panose="02010600030101010101" charset="-122"/>
      <p:regular r:id="rId26"/>
      <p:bold r:id="rId27"/>
      <p:italic r:id="rId28"/>
      <p:boldItalic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等线 Light" panose="02010600030101010101" pitchFamily="2" charset="-122"/>
      <p:regular r:id="rId32"/>
    </p:embeddedFont>
    <p:embeddedFont>
      <p:font typeface="黑体" panose="02010609060101010101" pitchFamily="49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921E24"/>
    <a:srgbClr val="911E22"/>
    <a:srgbClr val="921E23"/>
    <a:srgbClr val="7F161B"/>
    <a:srgbClr val="9A0000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45"/>
    <p:restoredTop sz="94668"/>
  </p:normalViewPr>
  <p:slideViewPr>
    <p:cSldViewPr snapToGrid="0" showGuides="1">
      <p:cViewPr varScale="1">
        <p:scale>
          <a:sx n="81" d="100"/>
          <a:sy n="81" d="100"/>
        </p:scale>
        <p:origin x="475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  <a:t>2022/3/5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73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91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83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395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9140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951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452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另外：也有人针对</a:t>
            </a:r>
            <a:r>
              <a:rPr kumimoji="1" lang="en-US" altLang="zh-CN" dirty="0"/>
              <a:t>PHP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opcode</a:t>
            </a:r>
            <a:r>
              <a:rPr kumimoji="1" lang="zh-CN" altLang="en-US" dirty="0"/>
              <a:t>形式的中间语言进行实验，将单句</a:t>
            </a:r>
            <a:r>
              <a:rPr kumimoji="1" lang="en-US" altLang="zh-CN" dirty="0"/>
              <a:t>opcode</a:t>
            </a:r>
            <a:r>
              <a:rPr kumimoji="1" lang="zh-CN" altLang="en-US" dirty="0"/>
              <a:t>格式的代码输入到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层当中，然后再连接</a:t>
            </a:r>
            <a:r>
              <a:rPr kumimoji="1" lang="en-US" altLang="zh-CN" dirty="0"/>
              <a:t>Dense</a:t>
            </a:r>
            <a:r>
              <a:rPr kumimoji="1" lang="zh-CN" altLang="en-US" dirty="0"/>
              <a:t>层进行分类，检测</a:t>
            </a:r>
            <a:r>
              <a:rPr kumimoji="1" lang="en-US" altLang="zh-CN" dirty="0"/>
              <a:t>SQL</a:t>
            </a:r>
            <a:r>
              <a:rPr kumimoji="1" lang="zh-CN" altLang="en-US" dirty="0"/>
              <a:t>注入的漏洞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0AB4E-63C4-9548-A330-CCCE1C9D771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42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64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CEEB7-ABFB-471A-ADCB-495EC7794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60A374-5374-4DDE-BCA0-F0740290B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1093D-015E-4F6E-8FFA-620396DA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AFF19-A4AA-4C08-AEB5-36C65134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EBA11-CF3F-46CB-9E67-695AB0C2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AB714-989B-4D33-96F4-2B445283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C4C592-EABB-4648-8153-C80FE8945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C75BF-C3D3-40E2-8133-D4FA0E71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EC0A3E-3434-460A-95AF-5F0A4E45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E8E57-6EED-4028-B7F6-12E4FC8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5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2B1054-3E4A-43AB-A740-8FA5AE4A9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064617-66C9-4610-96EB-8DBD7A0D9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2C5F1B-212A-4649-8623-6A8B3057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74AC5-DCB6-49A6-B821-A2D260F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CB4E1-0513-46F6-804A-623F7D78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DA1FB-A6CF-4F76-8049-BFB2F800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7DE5A-76BA-446E-8F45-665685A36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35D23D-1F2E-43CC-959A-2F9241D6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78137-32AC-4F0B-B91B-24C22D1F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BDE78-357B-4977-B26A-818FF5A5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3D76B-92A8-4C52-830C-D56F7073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7E3D6-A48E-4708-B327-6759957D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1C38F0-1F91-4E42-ADB1-51684747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CC766-4152-4E01-9D95-7BF4B583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BDEEDF-5F1C-42A5-8DBF-979D3DED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448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0416E-FF30-47C2-BFFD-94BCFA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9A159-EE3E-49BA-8F5A-5C677623E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5CD34D-853C-4A1A-BF39-4BCB0873E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556450-DCFA-4338-A456-832AF6818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563404-138D-4283-8B43-BACAA250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B1F88-82F6-4E65-B5AE-C37C849C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8A563-9746-4325-91CC-726B0B12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7FA948-7E2D-43B7-B415-9BB51AF6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11B11E-09C3-462F-AA36-7C78774D7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409D6A-7BF1-42B6-8FF2-7C3B6FC3C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5E20E0-6A63-4EA5-8809-875E3EB2E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A4436E-E434-49DA-AEF5-E960C0C1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B35480-CA15-4195-A88A-946DBACC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5FC85C-6FD3-444A-9A5E-01032472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7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6EE34-A494-4648-8C0D-B864BE2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1EBD94-5A0F-4251-B472-66C07100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0A38D9-ACDD-49C4-9501-C93603C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1F7F38-D4DA-4237-9BC5-395BC82D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76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3D695F-240D-4EEA-B341-A92087FD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E93584-CF6E-41AA-AC1E-FE90E718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906E4-8376-4F8E-A6EB-D813FFE4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61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64DDB-4F66-4393-BA92-8D147715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6F15F-E333-4669-AF0F-FF818992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7B6901-09D9-4789-8C40-AC9EE7EDC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EFF1E8-CB7D-411B-99F9-244F27EA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843332-3FF6-407E-8B2A-764F7239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800C51-ED80-409C-A7AE-E2DEB864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3AED8-409F-47F4-B2E8-A9AC4B460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B673F9-AE70-47BB-839B-372EBC833F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56FCDE-73AF-471F-9517-89446524D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D6181D-BB61-4BA6-A04D-96E6F2B0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FB3EC-9BD2-470A-973A-BE1E8895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92810E-1BD3-475A-820E-19DEA89F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5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7A12CD-6626-4F81-B688-359DD39A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2A76FF-F722-4DB7-B8FF-A16B53FA7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89D61-C05E-420B-AC27-0FE432C2D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A4BC-35B1-438E-9152-446B9BB83C97}" type="datetimeFigureOut">
              <a:rPr lang="zh-CN" altLang="en-US" smtClean="0"/>
              <a:t>2022/3/5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961EF9-BD67-4F65-85E3-29498331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D4C3E-B700-476A-B03C-473960E0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3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>
            <a:extLst>
              <a:ext uri="{FF2B5EF4-FFF2-40B4-BE49-F238E27FC236}">
                <a16:creationId xmlns:a16="http://schemas.microsoft.com/office/drawing/2014/main" id="{A0CFC375-4927-1347-9E18-AEF88E7B99B2}"/>
              </a:ext>
            </a:extLst>
          </p:cNvPr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217" r="-4315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F48B92-F4FD-7B42-994C-226AB2156608}"/>
              </a:ext>
            </a:extLst>
          </p:cNvPr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E5F973C-55CC-CF42-B934-1C4F93F5A1D7}"/>
              </a:ext>
            </a:extLst>
          </p:cNvPr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6032E8-52C6-D447-84CD-B690BD0B5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3"/>
          <a:stretch/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16102" y="1468863"/>
            <a:ext cx="5215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自然语言处理</a:t>
            </a:r>
            <a:endParaRPr lang="en-US" altLang="zh-CN" sz="48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  <a:p>
            <a:pPr algn="r"/>
            <a:r>
              <a:rPr lang="zh-CN" altLang="en-US" sz="48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与软件分析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B80EE1A-8B74-1142-B8F2-69AE098FDBD2}"/>
              </a:ext>
            </a:extLst>
          </p:cNvPr>
          <p:cNvGrpSpPr/>
          <p:nvPr/>
        </p:nvGrpSpPr>
        <p:grpSpPr>
          <a:xfrm>
            <a:off x="9206617" y="3910018"/>
            <a:ext cx="2331445" cy="407395"/>
            <a:chOff x="7763" y="9856"/>
            <a:chExt cx="3141" cy="562"/>
          </a:xfrm>
        </p:grpSpPr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D6B55AE1-C8AF-3B4C-9A72-277B30A00ECB}"/>
                </a:ext>
              </a:extLst>
            </p:cNvPr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86F5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44584C82-E71E-7D43-A825-39B7EC823B87}"/>
                </a:ext>
              </a:extLst>
            </p:cNvPr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ECE3AFF-850B-0145-BF1E-7E5BC6D04EBC}"/>
                </a:ext>
              </a:extLst>
            </p:cNvPr>
            <p:cNvSpPr txBox="1"/>
            <p:nvPr/>
          </p:nvSpPr>
          <p:spPr>
            <a:xfrm>
              <a:off x="7899" y="9866"/>
              <a:ext cx="1544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9A000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思源黑体 CN Medium" panose="020B0600000000000000" charset="-122"/>
                </a:rPr>
                <a:t>汇报人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810457D-5C80-FC46-B6D5-FB9276BC1DA5}"/>
              </a:ext>
            </a:extLst>
          </p:cNvPr>
          <p:cNvSpPr txBox="1"/>
          <p:nvPr/>
        </p:nvSpPr>
        <p:spPr>
          <a:xfrm>
            <a:off x="10440737" y="3911917"/>
            <a:ext cx="111700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思源黑体 CN Medium" panose="020B0600000000000000" charset="-122"/>
              </a:rPr>
              <a:t>刘</a:t>
            </a:r>
            <a:r>
              <a:rPr lang="zh-CN" altLang="en-US" sz="2000" b="1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</a:rPr>
              <a:t>成杰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6A970C-412F-B247-A3DF-B0ECF1BA2B02}"/>
              </a:ext>
            </a:extLst>
          </p:cNvPr>
          <p:cNvSpPr txBox="1"/>
          <p:nvPr/>
        </p:nvSpPr>
        <p:spPr>
          <a:xfrm>
            <a:off x="9700285" y="4432825"/>
            <a:ext cx="192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07FE214-ACCE-B143-93A5-DA66A8A85F3D}"/>
              </a:ext>
            </a:extLst>
          </p:cNvPr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DB3CC76-8A9B-A544-9700-73D3F3EDC650}"/>
                </a:ext>
              </a:extLst>
            </p:cNvPr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6" name="直接连接符 33">
              <a:extLst>
                <a:ext uri="{FF2B5EF4-FFF2-40B4-BE49-F238E27FC236}">
                  <a16:creationId xmlns:a16="http://schemas.microsoft.com/office/drawing/2014/main" id="{47233820-4C73-1F47-B13A-CF6C2F52754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AD0B6B9C-A867-BD45-B0D2-3102F0B53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9D4E10A8-5BC4-9047-BDBB-67EC2ED8BE2C}"/>
              </a:ext>
            </a:extLst>
          </p:cNvPr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7BA891D-8168-D44F-B2DE-0DE3D1B76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A223C7E8-EE52-2747-9BA7-EF63AAD24886}"/>
              </a:ext>
            </a:extLst>
          </p:cNvPr>
          <p:cNvGrpSpPr/>
          <p:nvPr/>
        </p:nvGrpSpPr>
        <p:grpSpPr>
          <a:xfrm>
            <a:off x="1033481" y="4676361"/>
            <a:ext cx="3906437" cy="1883966"/>
            <a:chOff x="1209755" y="4179558"/>
            <a:chExt cx="3906437" cy="188396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FED860B-CE73-624A-AAEB-AE50782D3BD5}"/>
                </a:ext>
              </a:extLst>
            </p:cNvPr>
            <p:cNvSpPr txBox="1"/>
            <p:nvPr/>
          </p:nvSpPr>
          <p:spPr>
            <a:xfrm>
              <a:off x="1525143" y="4179558"/>
              <a:ext cx="147989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88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8C79675-D724-704C-B939-DE8B5943B81B}"/>
                </a:ext>
              </a:extLst>
            </p:cNvPr>
            <p:cNvSpPr txBox="1"/>
            <p:nvPr/>
          </p:nvSpPr>
          <p:spPr>
            <a:xfrm>
              <a:off x="1525144" y="5355638"/>
              <a:ext cx="35910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NLP</a:t>
              </a:r>
              <a:r>
                <a:rPr lang="zh-CN" altLang="en-US" sz="4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与软件安全</a:t>
              </a:r>
            </a:p>
          </p:txBody>
        </p:sp>
        <p:cxnSp>
          <p:nvCxnSpPr>
            <p:cNvPr id="66" name="直接连接符 55">
              <a:extLst>
                <a:ext uri="{FF2B5EF4-FFF2-40B4-BE49-F238E27FC236}">
                  <a16:creationId xmlns:a16="http://schemas.microsoft.com/office/drawing/2014/main" id="{0F37368B-5974-4140-8260-EF5CD8412A25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09870DCA-4FF7-2A4D-AF2B-2C3CF1B05EF4}"/>
              </a:ext>
            </a:extLst>
          </p:cNvPr>
          <p:cNvSpPr txBox="1"/>
          <p:nvPr/>
        </p:nvSpPr>
        <p:spPr>
          <a:xfrm>
            <a:off x="5313328" y="5683164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恶意软件分类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8A159D6-B6FD-AF4A-B222-1CADA72E3400}"/>
              </a:ext>
            </a:extLst>
          </p:cNvPr>
          <p:cNvSpPr txBox="1"/>
          <p:nvPr/>
        </p:nvSpPr>
        <p:spPr>
          <a:xfrm>
            <a:off x="7520948" y="5682428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漏洞挖掘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965665-DEC0-6F4F-AE71-229C7A35159E}"/>
              </a:ext>
            </a:extLst>
          </p:cNvPr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>
              <a:extLst>
                <a:ext uri="{FF2B5EF4-FFF2-40B4-BE49-F238E27FC236}">
                  <a16:creationId xmlns:a16="http://schemas.microsoft.com/office/drawing/2014/main" id="{3E5D1411-FD22-6146-8B21-DF4D58BBEB70}"/>
                </a:ext>
              </a:extLst>
            </p:cNvPr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>
              <a:extLst>
                <a:ext uri="{FF2B5EF4-FFF2-40B4-BE49-F238E27FC236}">
                  <a16:creationId xmlns:a16="http://schemas.microsoft.com/office/drawing/2014/main" id="{5705A182-3ECC-F848-81E6-9E95ADD0B0EE}"/>
                </a:ext>
              </a:extLst>
            </p:cNvPr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>
              <a:extLst>
                <a:ext uri="{FF2B5EF4-FFF2-40B4-BE49-F238E27FC236}">
                  <a16:creationId xmlns:a16="http://schemas.microsoft.com/office/drawing/2014/main" id="{42DD12AE-7CDD-8743-B72B-B71EE27B8D1F}"/>
                </a:ext>
              </a:extLst>
            </p:cNvPr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>
              <a:extLst>
                <a:ext uri="{FF2B5EF4-FFF2-40B4-BE49-F238E27FC236}">
                  <a16:creationId xmlns:a16="http://schemas.microsoft.com/office/drawing/2014/main" id="{25808C53-FF2F-CA43-BB9A-DF5D1B24ECC8}"/>
                </a:ext>
              </a:extLst>
            </p:cNvPr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>
              <a:extLst>
                <a:ext uri="{FF2B5EF4-FFF2-40B4-BE49-F238E27FC236}">
                  <a16:creationId xmlns:a16="http://schemas.microsoft.com/office/drawing/2014/main" id="{2DF8AB4B-12CE-1A45-BD25-2723E2C09BBC}"/>
                </a:ext>
              </a:extLst>
            </p:cNvPr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>
              <a:extLst>
                <a:ext uri="{FF2B5EF4-FFF2-40B4-BE49-F238E27FC236}">
                  <a16:creationId xmlns:a16="http://schemas.microsoft.com/office/drawing/2014/main" id="{4828C1C4-69B5-194E-A720-2A66808055D6}"/>
                </a:ext>
              </a:extLst>
            </p:cNvPr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>
              <a:extLst>
                <a:ext uri="{FF2B5EF4-FFF2-40B4-BE49-F238E27FC236}">
                  <a16:creationId xmlns:a16="http://schemas.microsoft.com/office/drawing/2014/main" id="{A5688E9C-6B0C-A94B-9FC9-BFD8FE9F930F}"/>
                </a:ext>
              </a:extLst>
            </p:cNvPr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>
              <a:extLst>
                <a:ext uri="{FF2B5EF4-FFF2-40B4-BE49-F238E27FC236}">
                  <a16:creationId xmlns:a16="http://schemas.microsoft.com/office/drawing/2014/main" id="{C79A203A-9338-EE47-B97A-823FF371CA0F}"/>
                </a:ext>
              </a:extLst>
            </p:cNvPr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>
            <a:extLst>
              <a:ext uri="{FF2B5EF4-FFF2-40B4-BE49-F238E27FC236}">
                <a16:creationId xmlns:a16="http://schemas.microsoft.com/office/drawing/2014/main" id="{4F6463CF-A888-2240-B6DB-3CFB7B82D1C3}"/>
              </a:ext>
            </a:extLst>
          </p:cNvPr>
          <p:cNvCxnSpPr>
            <a:cxnSpLocks/>
          </p:cNvCxnSpPr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55E43D-5AFE-1C44-967A-ADA68FA5480A}"/>
              </a:ext>
            </a:extLst>
          </p:cNvPr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F9D8593-9956-3249-8316-A4D66877E672}"/>
                </a:ext>
              </a:extLst>
            </p:cNvPr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115B826-4DDD-F142-B8F8-64834D1B9C69}"/>
                </a:ext>
              </a:extLst>
            </p:cNvPr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526BCE5-B8E2-574A-B99E-8FFD7164D67D}"/>
                </a:ext>
              </a:extLst>
            </p:cNvPr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DA6A938-B376-ED45-9296-98BF635266D8}"/>
              </a:ext>
            </a:extLst>
          </p:cNvPr>
          <p:cNvSpPr/>
          <p:nvPr/>
        </p:nvSpPr>
        <p:spPr>
          <a:xfrm>
            <a:off x="982638" y="1239655"/>
            <a:ext cx="11235392" cy="343596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E355A9D-42F6-814C-A876-E68422531F17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7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A1DAD14-8ED4-4446-830A-D9CA83AB3A82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A88CDA2-0C02-EE47-80BA-2BB9E76D1E8B}"/>
                </a:ext>
              </a:extLst>
            </p:cNvPr>
            <p:cNvSpPr txBox="1"/>
            <p:nvPr/>
          </p:nvSpPr>
          <p:spPr>
            <a:xfrm>
              <a:off x="657211" y="372731"/>
              <a:ext cx="49295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恶意软件分类</a:t>
              </a:r>
              <a:r>
                <a:rPr lang="en-US" altLang="zh-CN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/</a:t>
              </a:r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漏洞检测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92C0747-2A01-A74B-A8D8-3EA6E722EF1A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模型应用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DF2CF41-9708-6749-BF47-98BDC36A6B64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0C96D5E-EE60-9242-BDA1-1295F0D8B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472B0C0-0AFB-DB46-8E0F-A819D3188551}"/>
              </a:ext>
            </a:extLst>
          </p:cNvPr>
          <p:cNvGrpSpPr/>
          <p:nvPr/>
        </p:nvGrpSpPr>
        <p:grpSpPr>
          <a:xfrm>
            <a:off x="487169" y="1764991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4F9E622-0428-6940-94DD-3896473902F0}"/>
                </a:ext>
              </a:extLst>
            </p:cNvPr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E0F09AF-C0CF-0D4D-9BDE-9F7E664AC5DB}"/>
                </a:ext>
              </a:extLst>
            </p:cNvPr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01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0B00939-7819-034A-81DF-EF5D79257B3D}"/>
                </a:ext>
              </a:extLst>
            </p:cNvPr>
            <p:cNvSpPr txBox="1"/>
            <p:nvPr/>
          </p:nvSpPr>
          <p:spPr>
            <a:xfrm>
              <a:off x="1849481" y="1792372"/>
              <a:ext cx="2066924" cy="37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恶意软件预处理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9773922-287C-2A4B-8CB7-81B39BC6C4F4}"/>
                </a:ext>
              </a:extLst>
            </p:cNvPr>
            <p:cNvSpPr txBox="1"/>
            <p:nvPr/>
          </p:nvSpPr>
          <p:spPr>
            <a:xfrm>
              <a:off x="1849482" y="2199022"/>
              <a:ext cx="2154451" cy="526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格式、编码、后缀、权限批处理标准化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5F464F6-5D55-7146-A7BF-A06550311BE9}"/>
              </a:ext>
            </a:extLst>
          </p:cNvPr>
          <p:cNvGrpSpPr/>
          <p:nvPr/>
        </p:nvGrpSpPr>
        <p:grpSpPr>
          <a:xfrm>
            <a:off x="4297169" y="1764991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5EFFBB4-D899-124A-91D2-C8FE96CFA077}"/>
                </a:ext>
              </a:extLst>
            </p:cNvPr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64826898-22D6-EB44-BAB4-6314728AF884}"/>
                </a:ext>
              </a:extLst>
            </p:cNvPr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2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7AA8F57-EE6F-1C43-BCD2-9B010D25C1C5}"/>
                </a:ext>
              </a:extLst>
            </p:cNvPr>
            <p:cNvSpPr txBox="1"/>
            <p:nvPr/>
          </p:nvSpPr>
          <p:spPr>
            <a:xfrm>
              <a:off x="1849481" y="1792372"/>
              <a:ext cx="2066924" cy="37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元信息抽取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DE72DAE-9829-BD42-9FB2-B06D26F8A7B9}"/>
                </a:ext>
              </a:extLst>
            </p:cNvPr>
            <p:cNvSpPr txBox="1"/>
            <p:nvPr/>
          </p:nvSpPr>
          <p:spPr>
            <a:xfrm>
              <a:off x="1849482" y="2199022"/>
              <a:ext cx="2154451" cy="754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抽取恶意软件元信息，包括代码结果信息，代码文本信息，摘要信息</a:t>
              </a: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23BF812-A10A-A84E-8F06-1351A8049AC3}"/>
              </a:ext>
            </a:extLst>
          </p:cNvPr>
          <p:cNvGrpSpPr/>
          <p:nvPr/>
        </p:nvGrpSpPr>
        <p:grpSpPr>
          <a:xfrm>
            <a:off x="8134686" y="1787737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6FE20CC-512F-EA4A-BDD6-4B17C0D04B68}"/>
                </a:ext>
              </a:extLst>
            </p:cNvPr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1D9339A-33BD-ED44-BC1A-5FAEBABA1931}"/>
                </a:ext>
              </a:extLst>
            </p:cNvPr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3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967EC028-9BCC-4547-B940-E70547D0AC7B}"/>
                </a:ext>
              </a:extLst>
            </p:cNvPr>
            <p:cNvSpPr txBox="1"/>
            <p:nvPr/>
          </p:nvSpPr>
          <p:spPr>
            <a:xfrm>
              <a:off x="1849481" y="1792372"/>
              <a:ext cx="2066924" cy="37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元信息向量化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DF8F911-F3AE-2C4E-8EF7-EC1E27AD90B8}"/>
                </a:ext>
              </a:extLst>
            </p:cNvPr>
            <p:cNvSpPr txBox="1"/>
            <p:nvPr/>
          </p:nvSpPr>
          <p:spPr>
            <a:xfrm>
              <a:off x="1849482" y="2199022"/>
              <a:ext cx="2154451" cy="754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将恶意软件通过系列转化变成向量表示，此处需借助词表</a:t>
              </a: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07D319F-AAE6-5945-83EF-76D3D6536162}"/>
              </a:ext>
            </a:extLst>
          </p:cNvPr>
          <p:cNvGrpSpPr/>
          <p:nvPr/>
        </p:nvGrpSpPr>
        <p:grpSpPr>
          <a:xfrm>
            <a:off x="487169" y="4295836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2B9D9647-CC6D-054F-85FE-BB6DF5417AB2}"/>
                </a:ext>
              </a:extLst>
            </p:cNvPr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62267BFF-7282-8249-B88C-5FF2765EC101}"/>
                </a:ext>
              </a:extLst>
            </p:cNvPr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4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758DD3E-7C04-B945-BE3B-F471133BEB14}"/>
                </a:ext>
              </a:extLst>
            </p:cNvPr>
            <p:cNvSpPr txBox="1"/>
            <p:nvPr/>
          </p:nvSpPr>
          <p:spPr>
            <a:xfrm>
              <a:off x="1849481" y="1792372"/>
              <a:ext cx="2066924" cy="37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神经网络前向传播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A886D997-2640-7240-BA10-A4150E81EB67}"/>
                </a:ext>
              </a:extLst>
            </p:cNvPr>
            <p:cNvSpPr txBox="1"/>
            <p:nvPr/>
          </p:nvSpPr>
          <p:spPr>
            <a:xfrm>
              <a:off x="1849482" y="2199022"/>
              <a:ext cx="2154451" cy="983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将向量输入到神经网络，前向传播得到高维向量，一般维度为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seq-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len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 * embedding size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FDBD998F-A296-9E44-BBE8-DD22043B2979}"/>
              </a:ext>
            </a:extLst>
          </p:cNvPr>
          <p:cNvGrpSpPr/>
          <p:nvPr/>
        </p:nvGrpSpPr>
        <p:grpSpPr>
          <a:xfrm>
            <a:off x="4297169" y="4295836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D5847708-D273-E044-8B27-F01FC821B781}"/>
                </a:ext>
              </a:extLst>
            </p:cNvPr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850A1A94-135F-794D-AA46-C78A82EACB1F}"/>
                </a:ext>
              </a:extLst>
            </p:cNvPr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05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93401DE6-1EBE-6443-8B70-246C9F083727}"/>
                </a:ext>
              </a:extLst>
            </p:cNvPr>
            <p:cNvSpPr txBox="1"/>
            <p:nvPr/>
          </p:nvSpPr>
          <p:spPr>
            <a:xfrm>
              <a:off x="1849481" y="1792372"/>
              <a:ext cx="2066924" cy="37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分类器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91AAC855-3092-5742-9FF1-A0BFA7566CA5}"/>
                </a:ext>
              </a:extLst>
            </p:cNvPr>
            <p:cNvSpPr txBox="1"/>
            <p:nvPr/>
          </p:nvSpPr>
          <p:spPr>
            <a:xfrm>
              <a:off x="1849482" y="2199022"/>
              <a:ext cx="2154451" cy="754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将高维向量输入到分类器当中，经过全连接层网络，得到分类概率结果</a:t>
              </a: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64F5DE1-587F-4F43-803C-E19426FFB7D4}"/>
              </a:ext>
            </a:extLst>
          </p:cNvPr>
          <p:cNvGrpSpPr/>
          <p:nvPr/>
        </p:nvGrpSpPr>
        <p:grpSpPr>
          <a:xfrm>
            <a:off x="8134686" y="4318582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67C7409E-A1C3-8C49-8209-4C8AA80BBE88}"/>
                </a:ext>
              </a:extLst>
            </p:cNvPr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D38B37A9-9426-5349-9DA8-5CD06E65C578}"/>
                </a:ext>
              </a:extLst>
            </p:cNvPr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6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2FF3BCA2-452D-2245-A6A0-7A13D1A07FE5}"/>
                </a:ext>
              </a:extLst>
            </p:cNvPr>
            <p:cNvSpPr txBox="1"/>
            <p:nvPr/>
          </p:nvSpPr>
          <p:spPr>
            <a:xfrm>
              <a:off x="1849481" y="1792372"/>
              <a:ext cx="2066924" cy="37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输出结果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6B5EE97C-A9DE-794D-8307-70A5DB399743}"/>
                </a:ext>
              </a:extLst>
            </p:cNvPr>
            <p:cNvSpPr txBox="1"/>
            <p:nvPr/>
          </p:nvSpPr>
          <p:spPr>
            <a:xfrm>
              <a:off x="1849482" y="2199022"/>
              <a:ext cx="2154451" cy="526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通过归一化，最大化，标签映射等方法</a:t>
              </a: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0B65535F-84ED-A740-9D1D-13BA8DE99F26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392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9D4E10A8-5BC4-9047-BDBB-67EC2ED8BE2C}"/>
              </a:ext>
            </a:extLst>
          </p:cNvPr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7BA891D-8168-D44F-B2DE-0DE3D1B76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A223C7E8-EE52-2747-9BA7-EF63AAD24886}"/>
              </a:ext>
            </a:extLst>
          </p:cNvPr>
          <p:cNvGrpSpPr/>
          <p:nvPr/>
        </p:nvGrpSpPr>
        <p:grpSpPr>
          <a:xfrm>
            <a:off x="1033481" y="4676361"/>
            <a:ext cx="3393476" cy="1883966"/>
            <a:chOff x="1209755" y="4179558"/>
            <a:chExt cx="3393476" cy="188396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FED860B-CE73-624A-AAEB-AE50782D3BD5}"/>
                </a:ext>
              </a:extLst>
            </p:cNvPr>
            <p:cNvSpPr txBox="1"/>
            <p:nvPr/>
          </p:nvSpPr>
          <p:spPr>
            <a:xfrm>
              <a:off x="1525143" y="4179558"/>
              <a:ext cx="147989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88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8C79675-D724-704C-B939-DE8B5943B81B}"/>
                </a:ext>
              </a:extLst>
            </p:cNvPr>
            <p:cNvSpPr txBox="1"/>
            <p:nvPr/>
          </p:nvSpPr>
          <p:spPr>
            <a:xfrm>
              <a:off x="1525144" y="5355638"/>
              <a:ext cx="30780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NLP</a:t>
              </a:r>
              <a:r>
                <a:rPr lang="zh-CN" altLang="en-US" sz="4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应用实例</a:t>
              </a:r>
            </a:p>
          </p:txBody>
        </p:sp>
        <p:cxnSp>
          <p:nvCxnSpPr>
            <p:cNvPr id="66" name="直接连接符 55">
              <a:extLst>
                <a:ext uri="{FF2B5EF4-FFF2-40B4-BE49-F238E27FC236}">
                  <a16:creationId xmlns:a16="http://schemas.microsoft.com/office/drawing/2014/main" id="{0F37368B-5974-4140-8260-EF5CD8412A25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09870DCA-4FF7-2A4D-AF2B-2C3CF1B05EF4}"/>
              </a:ext>
            </a:extLst>
          </p:cNvPr>
          <p:cNvSpPr txBox="1"/>
          <p:nvPr/>
        </p:nvSpPr>
        <p:spPr>
          <a:xfrm>
            <a:off x="5313328" y="5683164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APT Attribution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501C17C-20A2-DA44-BB55-AF425C7122CA}"/>
              </a:ext>
            </a:extLst>
          </p:cNvPr>
          <p:cNvSpPr txBox="1"/>
          <p:nvPr/>
        </p:nvSpPr>
        <p:spPr>
          <a:xfrm>
            <a:off x="5313328" y="6133056"/>
            <a:ext cx="2507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Malware Classification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8A159D6-B6FD-AF4A-B222-1CADA72E3400}"/>
              </a:ext>
            </a:extLst>
          </p:cNvPr>
          <p:cNvSpPr txBox="1"/>
          <p:nvPr/>
        </p:nvSpPr>
        <p:spPr>
          <a:xfrm>
            <a:off x="7520948" y="5682428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Malware Detection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E9E2DF8-E921-9843-A61E-1890D999A1AA}"/>
              </a:ext>
            </a:extLst>
          </p:cNvPr>
          <p:cNvSpPr txBox="1"/>
          <p:nvPr/>
        </p:nvSpPr>
        <p:spPr>
          <a:xfrm>
            <a:off x="7520948" y="6132320"/>
            <a:ext cx="2435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Vulnerability Detection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965665-DEC0-6F4F-AE71-229C7A35159E}"/>
              </a:ext>
            </a:extLst>
          </p:cNvPr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>
              <a:extLst>
                <a:ext uri="{FF2B5EF4-FFF2-40B4-BE49-F238E27FC236}">
                  <a16:creationId xmlns:a16="http://schemas.microsoft.com/office/drawing/2014/main" id="{3E5D1411-FD22-6146-8B21-DF4D58BBEB70}"/>
                </a:ext>
              </a:extLst>
            </p:cNvPr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>
              <a:extLst>
                <a:ext uri="{FF2B5EF4-FFF2-40B4-BE49-F238E27FC236}">
                  <a16:creationId xmlns:a16="http://schemas.microsoft.com/office/drawing/2014/main" id="{5705A182-3ECC-F848-81E6-9E95ADD0B0EE}"/>
                </a:ext>
              </a:extLst>
            </p:cNvPr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>
              <a:extLst>
                <a:ext uri="{FF2B5EF4-FFF2-40B4-BE49-F238E27FC236}">
                  <a16:creationId xmlns:a16="http://schemas.microsoft.com/office/drawing/2014/main" id="{42DD12AE-7CDD-8743-B72B-B71EE27B8D1F}"/>
                </a:ext>
              </a:extLst>
            </p:cNvPr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>
              <a:extLst>
                <a:ext uri="{FF2B5EF4-FFF2-40B4-BE49-F238E27FC236}">
                  <a16:creationId xmlns:a16="http://schemas.microsoft.com/office/drawing/2014/main" id="{25808C53-FF2F-CA43-BB9A-DF5D1B24ECC8}"/>
                </a:ext>
              </a:extLst>
            </p:cNvPr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>
              <a:extLst>
                <a:ext uri="{FF2B5EF4-FFF2-40B4-BE49-F238E27FC236}">
                  <a16:creationId xmlns:a16="http://schemas.microsoft.com/office/drawing/2014/main" id="{2DF8AB4B-12CE-1A45-BD25-2723E2C09BBC}"/>
                </a:ext>
              </a:extLst>
            </p:cNvPr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>
              <a:extLst>
                <a:ext uri="{FF2B5EF4-FFF2-40B4-BE49-F238E27FC236}">
                  <a16:creationId xmlns:a16="http://schemas.microsoft.com/office/drawing/2014/main" id="{4828C1C4-69B5-194E-A720-2A66808055D6}"/>
                </a:ext>
              </a:extLst>
            </p:cNvPr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>
              <a:extLst>
                <a:ext uri="{FF2B5EF4-FFF2-40B4-BE49-F238E27FC236}">
                  <a16:creationId xmlns:a16="http://schemas.microsoft.com/office/drawing/2014/main" id="{A5688E9C-6B0C-A94B-9FC9-BFD8FE9F930F}"/>
                </a:ext>
              </a:extLst>
            </p:cNvPr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>
              <a:extLst>
                <a:ext uri="{FF2B5EF4-FFF2-40B4-BE49-F238E27FC236}">
                  <a16:creationId xmlns:a16="http://schemas.microsoft.com/office/drawing/2014/main" id="{C79A203A-9338-EE47-B97A-823FF371CA0F}"/>
                </a:ext>
              </a:extLst>
            </p:cNvPr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>
            <a:extLst>
              <a:ext uri="{FF2B5EF4-FFF2-40B4-BE49-F238E27FC236}">
                <a16:creationId xmlns:a16="http://schemas.microsoft.com/office/drawing/2014/main" id="{4F6463CF-A888-2240-B6DB-3CFB7B82D1C3}"/>
              </a:ext>
            </a:extLst>
          </p:cNvPr>
          <p:cNvCxnSpPr>
            <a:cxnSpLocks/>
          </p:cNvCxnSpPr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55E43D-5AFE-1C44-967A-ADA68FA5480A}"/>
              </a:ext>
            </a:extLst>
          </p:cNvPr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F9D8593-9956-3249-8316-A4D66877E672}"/>
                </a:ext>
              </a:extLst>
            </p:cNvPr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115B826-4DDD-F142-B8F8-64834D1B9C69}"/>
                </a:ext>
              </a:extLst>
            </p:cNvPr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526BCE5-B8E2-574A-B99E-8FFD7164D67D}"/>
                </a:ext>
              </a:extLst>
            </p:cNvPr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C934367C-980B-8047-A2F2-B60A40697DD8}"/>
              </a:ext>
            </a:extLst>
          </p:cNvPr>
          <p:cNvSpPr/>
          <p:nvPr/>
        </p:nvSpPr>
        <p:spPr>
          <a:xfrm>
            <a:off x="982638" y="1239655"/>
            <a:ext cx="11235394" cy="343561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501" b="-2153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4D5DD9D-C463-D34A-BB82-486D0F4F20F1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16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A1DAD14-8ED4-4446-830A-D9CA83AB3A82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A88CDA2-0C02-EE47-80BA-2BB9E76D1E8B}"/>
                </a:ext>
              </a:extLst>
            </p:cNvPr>
            <p:cNvSpPr txBox="1"/>
            <p:nvPr/>
          </p:nvSpPr>
          <p:spPr>
            <a:xfrm>
              <a:off x="657211" y="372731"/>
              <a:ext cx="3834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APT Attribution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92C0747-2A01-A74B-A8D8-3EA6E722EF1A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应用实例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DF2CF41-9708-6749-BF47-98BDC36A6B64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0C96D5E-EE60-9242-BDA1-1295F0D8B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pSp>
        <p:nvGrpSpPr>
          <p:cNvPr id="8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63B6613-BBEA-3144-8E8E-7D46A93894B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933908" y="1903652"/>
            <a:ext cx="3999055" cy="3991822"/>
            <a:chOff x="4069038" y="1301559"/>
            <a:chExt cx="4131237" cy="4123766"/>
          </a:xfrm>
        </p:grpSpPr>
        <p:sp>
          <p:nvSpPr>
            <p:cNvPr id="9" name="îṧlïḓe">
              <a:extLst>
                <a:ext uri="{FF2B5EF4-FFF2-40B4-BE49-F238E27FC236}">
                  <a16:creationId xmlns:a16="http://schemas.microsoft.com/office/drawing/2014/main" id="{6ABC03D1-9123-804F-B3CA-4F9F0B4EA9DB}"/>
                </a:ext>
              </a:extLst>
            </p:cNvPr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is1iḍê">
              <a:extLst>
                <a:ext uri="{FF2B5EF4-FFF2-40B4-BE49-F238E27FC236}">
                  <a16:creationId xmlns:a16="http://schemas.microsoft.com/office/drawing/2014/main" id="{62227090-35F3-2442-9185-D57414598DE6}"/>
                </a:ext>
              </a:extLst>
            </p:cNvPr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" name="íŝļiďé">
              <a:extLst>
                <a:ext uri="{FF2B5EF4-FFF2-40B4-BE49-F238E27FC236}">
                  <a16:creationId xmlns:a16="http://schemas.microsoft.com/office/drawing/2014/main" id="{1599E19A-4EDB-5040-9ED3-8E0CBB3B1E40}"/>
                </a:ext>
              </a:extLst>
            </p:cNvPr>
            <p:cNvSpPr/>
            <p:nvPr/>
          </p:nvSpPr>
          <p:spPr>
            <a:xfrm rot="10800000" flipV="1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4179" r="-2065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" name="ïṣļíḋe">
              <a:extLst>
                <a:ext uri="{FF2B5EF4-FFF2-40B4-BE49-F238E27FC236}">
                  <a16:creationId xmlns:a16="http://schemas.microsoft.com/office/drawing/2014/main" id="{9951F480-D85B-EB4D-8769-8D57B40D1651}"/>
                </a:ext>
              </a:extLst>
            </p:cNvPr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000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ïşḷíḓê">
              <a:extLst>
                <a:ext uri="{FF2B5EF4-FFF2-40B4-BE49-F238E27FC236}">
                  <a16:creationId xmlns:a16="http://schemas.microsoft.com/office/drawing/2014/main" id="{AD727B4C-DC20-9545-82E7-52DA788D7D29}"/>
                </a:ext>
              </a:extLst>
            </p:cNvPr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íṥḷîḋè">
              <a:extLst>
                <a:ext uri="{FF2B5EF4-FFF2-40B4-BE49-F238E27FC236}">
                  <a16:creationId xmlns:a16="http://schemas.microsoft.com/office/drawing/2014/main" id="{B9717AAA-4836-034D-9A9E-2CBEAF5A797A}"/>
                </a:ext>
              </a:extLst>
            </p:cNvPr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" name="îşḻïḓè">
              <a:extLst>
                <a:ext uri="{FF2B5EF4-FFF2-40B4-BE49-F238E27FC236}">
                  <a16:creationId xmlns:a16="http://schemas.microsoft.com/office/drawing/2014/main" id="{B5F4A9A6-0EF5-F44D-9915-ECF7AFAD6432}"/>
                </a:ext>
              </a:extLst>
            </p:cNvPr>
            <p:cNvSpPr/>
            <p:nvPr/>
          </p:nvSpPr>
          <p:spPr>
            <a:xfrm rot="10800000" flipH="1" flipV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151" r="-1621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" name="íṡļiḑè">
              <a:extLst>
                <a:ext uri="{FF2B5EF4-FFF2-40B4-BE49-F238E27FC236}">
                  <a16:creationId xmlns:a16="http://schemas.microsoft.com/office/drawing/2014/main" id="{A0DAF39C-75CC-3E4F-BC3A-6256D13C83A0}"/>
                </a:ext>
              </a:extLst>
            </p:cNvPr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000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7" name="ïṩḷîďé">
              <a:extLst>
                <a:ext uri="{FF2B5EF4-FFF2-40B4-BE49-F238E27FC236}">
                  <a16:creationId xmlns:a16="http://schemas.microsoft.com/office/drawing/2014/main" id="{D9DC9B9B-161F-B54C-AA32-B2D0DCE815D6}"/>
                </a:ext>
              </a:extLst>
            </p:cNvPr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8" name="íṧḻiḓê">
              <a:extLst>
                <a:ext uri="{FF2B5EF4-FFF2-40B4-BE49-F238E27FC236}">
                  <a16:creationId xmlns:a16="http://schemas.microsoft.com/office/drawing/2014/main" id="{D9672D5C-15E9-E34F-8997-2C447EE3B2BC}"/>
                </a:ext>
              </a:extLst>
            </p:cNvPr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9" name="îşlïḓe">
              <a:extLst>
                <a:ext uri="{FF2B5EF4-FFF2-40B4-BE49-F238E27FC236}">
                  <a16:creationId xmlns:a16="http://schemas.microsoft.com/office/drawing/2014/main" id="{CFD15713-1E86-504F-AE84-EC1CA6F2C94F}"/>
                </a:ext>
              </a:extLst>
            </p:cNvPr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1827" r="-1802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0" name="iŝľíḋe">
              <a:extLst>
                <a:ext uri="{FF2B5EF4-FFF2-40B4-BE49-F238E27FC236}">
                  <a16:creationId xmlns:a16="http://schemas.microsoft.com/office/drawing/2014/main" id="{4FE1BD06-8A76-894E-BDA3-D5C96EB2E47C}"/>
                </a:ext>
              </a:extLst>
            </p:cNvPr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000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1" name="îṥľïďé">
              <a:extLst>
                <a:ext uri="{FF2B5EF4-FFF2-40B4-BE49-F238E27FC236}">
                  <a16:creationId xmlns:a16="http://schemas.microsoft.com/office/drawing/2014/main" id="{2C53A0E3-126B-144A-A414-4304C4C133EC}"/>
                </a:ext>
              </a:extLst>
            </p:cNvPr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2" name="íSḻîďè">
              <a:extLst>
                <a:ext uri="{FF2B5EF4-FFF2-40B4-BE49-F238E27FC236}">
                  <a16:creationId xmlns:a16="http://schemas.microsoft.com/office/drawing/2014/main" id="{720645C5-9EF7-414F-BE54-A40A1E9071B4}"/>
                </a:ext>
              </a:extLst>
            </p:cNvPr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iŝļíḓè">
              <a:extLst>
                <a:ext uri="{FF2B5EF4-FFF2-40B4-BE49-F238E27FC236}">
                  <a16:creationId xmlns:a16="http://schemas.microsoft.com/office/drawing/2014/main" id="{622425C2-2A27-7A48-99F3-FAB1FD65B81B}"/>
                </a:ext>
              </a:extLst>
            </p:cNvPr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îṣlîḋê">
              <a:extLst>
                <a:ext uri="{FF2B5EF4-FFF2-40B4-BE49-F238E27FC236}">
                  <a16:creationId xmlns:a16="http://schemas.microsoft.com/office/drawing/2014/main" id="{42FC4254-A3BC-B245-BBE2-C0A6B79BEF06}"/>
                </a:ext>
              </a:extLst>
            </p:cNvPr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000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B6B73EC-C5A9-8A43-8FC9-2AF6D908514E}"/>
              </a:ext>
            </a:extLst>
          </p:cNvPr>
          <p:cNvGrpSpPr/>
          <p:nvPr/>
        </p:nvGrpSpPr>
        <p:grpSpPr>
          <a:xfrm>
            <a:off x="241413" y="2148136"/>
            <a:ext cx="3361246" cy="958488"/>
            <a:chOff x="1657903" y="2349127"/>
            <a:chExt cx="3015818" cy="958488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7EB5575-89F3-6D4E-AD49-4F6926C1BEEC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VEX</a:t>
              </a:r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表示形式</a:t>
              </a:r>
              <a:endParaRPr lang="zh-CN" altLang="en-US" sz="2400" dirty="0">
                <a:solidFill>
                  <a:srgbClr val="9A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46659AE-E651-E744-9482-0F3571189D13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VEX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表示，将二进制文件转为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VEX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格式，该种表示是架构无关的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4A818B2-1EA5-0F4F-8F56-96F9536972D9}"/>
              </a:ext>
            </a:extLst>
          </p:cNvPr>
          <p:cNvGrpSpPr/>
          <p:nvPr/>
        </p:nvGrpSpPr>
        <p:grpSpPr>
          <a:xfrm>
            <a:off x="8258092" y="2143551"/>
            <a:ext cx="3361247" cy="1173932"/>
            <a:chOff x="1657902" y="2349127"/>
            <a:chExt cx="3015819" cy="11739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8049D7-956B-DE4B-B5E1-77DE776A7995}"/>
                </a:ext>
              </a:extLst>
            </p:cNvPr>
            <p:cNvSpPr txBox="1"/>
            <p:nvPr/>
          </p:nvSpPr>
          <p:spPr>
            <a:xfrm>
              <a:off x="1657902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string feature</a:t>
              </a:r>
              <a:endParaRPr lang="zh-CN" altLang="en-US" sz="2400" dirty="0">
                <a:solidFill>
                  <a:srgbClr val="9A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9D87169-83CD-6543-8914-A5E78D9A87C7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通过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VT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得到行为报告，考虑到关键词比较离散，用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bow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方式抽取特征，将其向量化得到一维的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feature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9F6077-9945-E745-BCB2-5458EEEF24F1}"/>
              </a:ext>
            </a:extLst>
          </p:cNvPr>
          <p:cNvGrpSpPr/>
          <p:nvPr/>
        </p:nvGrpSpPr>
        <p:grpSpPr>
          <a:xfrm>
            <a:off x="289968" y="4288553"/>
            <a:ext cx="3389263" cy="1173932"/>
            <a:chOff x="1657903" y="2349127"/>
            <a:chExt cx="3040956" cy="117393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1C8CC1D-A9BA-EC46-AD82-CC479911DF34}"/>
                </a:ext>
              </a:extLst>
            </p:cNvPr>
            <p:cNvSpPr txBox="1"/>
            <p:nvPr/>
          </p:nvSpPr>
          <p:spPr>
            <a:xfrm>
              <a:off x="2258674" y="2349127"/>
              <a:ext cx="2440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序列化代码</a:t>
              </a:r>
              <a:endParaRPr lang="zh-CN" altLang="en-US" sz="2400" dirty="0">
                <a:solidFill>
                  <a:srgbClr val="9A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ADDD394-D342-D34B-9DB5-1D908C427ABA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代码为图结构，通过广度优先搜索算法将图结构序列化成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n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条路径，路径上的节点视为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word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，每条路径转化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sequence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9C29064-C530-644B-B532-79F1AAF053AF}"/>
              </a:ext>
            </a:extLst>
          </p:cNvPr>
          <p:cNvGrpSpPr/>
          <p:nvPr/>
        </p:nvGrpSpPr>
        <p:grpSpPr>
          <a:xfrm>
            <a:off x="8258092" y="4304858"/>
            <a:ext cx="3361247" cy="1173932"/>
            <a:chOff x="1657902" y="2349127"/>
            <a:chExt cx="3015819" cy="1173932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7670F01-51A3-1D48-BC04-0ECECC5253DC}"/>
                </a:ext>
              </a:extLst>
            </p:cNvPr>
            <p:cNvSpPr txBox="1"/>
            <p:nvPr/>
          </p:nvSpPr>
          <p:spPr>
            <a:xfrm>
              <a:off x="1657902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PV-DM</a:t>
              </a:r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训练方式</a:t>
              </a:r>
              <a:endParaRPr lang="zh-CN" altLang="en-US" sz="2400" dirty="0">
                <a:solidFill>
                  <a:srgbClr val="9A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4612A8F-B830-3847-9DB0-0D6D11EA194D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使用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pv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-dm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方式训练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doc2vec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参数矩阵，类似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CBoW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，通过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context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预测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target word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的方式更新参数矩阵，静态特征提取</a:t>
              </a: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A96EF827-1615-EB46-A775-8DD0AE8DE035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02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A1DAD14-8ED4-4446-830A-D9CA83AB3A82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A88CDA2-0C02-EE47-80BA-2BB9E76D1E8B}"/>
                </a:ext>
              </a:extLst>
            </p:cNvPr>
            <p:cNvSpPr txBox="1"/>
            <p:nvPr/>
          </p:nvSpPr>
          <p:spPr>
            <a:xfrm>
              <a:off x="657211" y="372731"/>
              <a:ext cx="4426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Malware Detection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92C0747-2A01-A74B-A8D8-3EA6E722EF1A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应用实例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DF2CF41-9708-6749-BF47-98BDC36A6B64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0C96D5E-EE60-9242-BDA1-1295F0D8B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8235577-E19F-0E4B-BE50-C4AD00AF24A4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3158E83-1433-4819-B0F4-F87701C33427}"/>
              </a:ext>
            </a:extLst>
          </p:cNvPr>
          <p:cNvGrpSpPr/>
          <p:nvPr/>
        </p:nvGrpSpPr>
        <p:grpSpPr>
          <a:xfrm>
            <a:off x="1142272" y="1337298"/>
            <a:ext cx="3361246" cy="1173932"/>
            <a:chOff x="1657903" y="2349127"/>
            <a:chExt cx="3015818" cy="11739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92A70F-8630-4A35-95F0-64FC8D4210F0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记录进程行为</a:t>
              </a:r>
              <a:endParaRPr lang="zh-CN" altLang="en-US" sz="2400" dirty="0">
                <a:solidFill>
                  <a:srgbClr val="9A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B26566-3C40-4B5E-B56E-4BF7ED389C33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从进程日志或者进程监控系统中获取进程行为，该“行为”主要由名词和动词元组组成，名词为实体，动词为行为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08F36B5-3B46-4225-8A27-9049CB8FD94F}"/>
              </a:ext>
            </a:extLst>
          </p:cNvPr>
          <p:cNvSpPr/>
          <p:nvPr/>
        </p:nvSpPr>
        <p:spPr>
          <a:xfrm rot="5400000">
            <a:off x="2894774" y="3313188"/>
            <a:ext cx="5609144" cy="118677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E66A98-1947-4DD8-A8EE-4B127CD3AD7A}"/>
              </a:ext>
            </a:extLst>
          </p:cNvPr>
          <p:cNvGrpSpPr/>
          <p:nvPr/>
        </p:nvGrpSpPr>
        <p:grpSpPr>
          <a:xfrm>
            <a:off x="6895174" y="2018532"/>
            <a:ext cx="3361246" cy="1173932"/>
            <a:chOff x="1657903" y="2349127"/>
            <a:chExt cx="3015818" cy="117393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4818956-2AEB-438C-A173-354CFFF0581D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构建行为图</a:t>
              </a:r>
              <a:endParaRPr lang="zh-CN" altLang="en-US" sz="2400" dirty="0">
                <a:solidFill>
                  <a:srgbClr val="9A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C3167D-E642-4EB4-A926-FDCF8FC63506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将进程行为映射到图结构当中，每一个节点代表一个进程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实体，每一条边代表一种行为，最终将得到行为流图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C95153-6F2F-4CAE-810C-F68D790BB2DC}"/>
              </a:ext>
            </a:extLst>
          </p:cNvPr>
          <p:cNvGrpSpPr/>
          <p:nvPr/>
        </p:nvGrpSpPr>
        <p:grpSpPr>
          <a:xfrm>
            <a:off x="1142272" y="2990668"/>
            <a:ext cx="3361246" cy="1173932"/>
            <a:chOff x="1657903" y="2349127"/>
            <a:chExt cx="3015818" cy="117393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2157A47-E18F-42DD-B55E-33CFAA8A058D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构建行为文本</a:t>
              </a:r>
              <a:endParaRPr lang="zh-CN" altLang="en-US" sz="2400" dirty="0">
                <a:solidFill>
                  <a:srgbClr val="9A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346B9FD-68B8-4692-9FE8-54C5E5BE5EF1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依据行为图，按照主谓宾的方式生成文本，形如“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powershell.exe make connection to 127.0.0.1:80”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A9AC028-484B-4F1C-A9A9-1F65F019775B}"/>
              </a:ext>
            </a:extLst>
          </p:cNvPr>
          <p:cNvGrpSpPr/>
          <p:nvPr/>
        </p:nvGrpSpPr>
        <p:grpSpPr>
          <a:xfrm>
            <a:off x="6880446" y="3906575"/>
            <a:ext cx="3361246" cy="1389375"/>
            <a:chOff x="1657903" y="2349127"/>
            <a:chExt cx="3015818" cy="138937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E3A56AA-EBE3-4398-AB04-697B5EF85D6C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语句编码</a:t>
              </a:r>
              <a:endParaRPr lang="zh-CN" altLang="en-US" sz="2400" dirty="0">
                <a:solidFill>
                  <a:srgbClr val="9A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C7B39A-7A58-473A-B14F-E382E0EF1193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使用通用语句编码方式，与动态模型结合抽取句子的上下文信息，语法信息，可结合预训练模型进行模型参数微调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(fine-tuning)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DB7BE66-A62F-407A-85CD-86A62ED72261}"/>
              </a:ext>
            </a:extLst>
          </p:cNvPr>
          <p:cNvGrpSpPr/>
          <p:nvPr/>
        </p:nvGrpSpPr>
        <p:grpSpPr>
          <a:xfrm>
            <a:off x="1142294" y="4599868"/>
            <a:ext cx="3361246" cy="1173932"/>
            <a:chOff x="1657903" y="2349127"/>
            <a:chExt cx="3015818" cy="11739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F979E3B-1EC7-4B94-A5E0-4C3D35BD2317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离群点检测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046B747-55DF-4F3C-9981-D57AF5B88CAA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使用孤立森林方式检测某些噪点，当然该方式也可以被替换，比如基于分布的，基于密度的，基于距离的检测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(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问题转化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)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57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008B72F9-EBC9-7248-86C6-C92676988F52}"/>
              </a:ext>
            </a:extLst>
          </p:cNvPr>
          <p:cNvGrpSpPr/>
          <p:nvPr/>
        </p:nvGrpSpPr>
        <p:grpSpPr>
          <a:xfrm>
            <a:off x="959551" y="340946"/>
            <a:ext cx="5303056" cy="963734"/>
            <a:chOff x="657210" y="372731"/>
            <a:chExt cx="5303056" cy="9637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41258E0-87D8-CD47-B82E-6D8B9A88A140}"/>
                </a:ext>
              </a:extLst>
            </p:cNvPr>
            <p:cNvSpPr txBox="1"/>
            <p:nvPr/>
          </p:nvSpPr>
          <p:spPr>
            <a:xfrm>
              <a:off x="657211" y="372731"/>
              <a:ext cx="53030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Malware Classification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2F7DDCC-5E89-2643-9FCB-66FCE73E5532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应用实例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067553F-E9B9-E741-8AD2-3E159DDA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D2F55AC-689D-DE40-820F-76FFF01706B4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FA19960-B4C0-6942-B5BB-28B2BA0FAC2E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25AE59-B948-4583-A21E-52FCBB336D4C}"/>
              </a:ext>
            </a:extLst>
          </p:cNvPr>
          <p:cNvSpPr/>
          <p:nvPr/>
        </p:nvSpPr>
        <p:spPr>
          <a:xfrm rot="5400000">
            <a:off x="2894774" y="3313188"/>
            <a:ext cx="5609144" cy="118677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18B94BC-6F3A-4D65-ACBA-9B13AABA9577}"/>
              </a:ext>
            </a:extLst>
          </p:cNvPr>
          <p:cNvGrpSpPr/>
          <p:nvPr/>
        </p:nvGrpSpPr>
        <p:grpSpPr>
          <a:xfrm>
            <a:off x="1142272" y="1337298"/>
            <a:ext cx="3361246" cy="958488"/>
            <a:chOff x="1657903" y="2349127"/>
            <a:chExt cx="3015818" cy="958488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0E628CF-AA7C-46EF-8CB2-AA438C267AB7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收集元信息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B9EBB1-DB3B-457C-9B2A-2EE78D4984E3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通过监控软件记录进程信息，包括注册表读写信息、文件读写，网络连接信息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5B797C6-01BD-4212-B315-F392FFF6E878}"/>
              </a:ext>
            </a:extLst>
          </p:cNvPr>
          <p:cNvGrpSpPr/>
          <p:nvPr/>
        </p:nvGrpSpPr>
        <p:grpSpPr>
          <a:xfrm>
            <a:off x="6909902" y="2034176"/>
            <a:ext cx="3361246" cy="958488"/>
            <a:chOff x="1657903" y="2349127"/>
            <a:chExt cx="3015818" cy="958488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DB1E58A-F7B2-465F-84DB-DC9CCAA9F9AA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文本分词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1981D61-A7BA-435E-884B-A17EDC6C6A0E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n-gram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切分文本，设置不同长度的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n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，一定程度上减缓虚假调用的干扰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C5517B8-DCBD-4E2D-B4F8-5045677F239D}"/>
              </a:ext>
            </a:extLst>
          </p:cNvPr>
          <p:cNvGrpSpPr/>
          <p:nvPr/>
        </p:nvGrpSpPr>
        <p:grpSpPr>
          <a:xfrm>
            <a:off x="1142272" y="2948087"/>
            <a:ext cx="3361246" cy="1173932"/>
            <a:chOff x="1657903" y="2349127"/>
            <a:chExt cx="3015818" cy="117393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B1725A8-81E1-4CC1-90E1-AB512F60599E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段落向量化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D124A07-0BFB-49D5-BF33-F562A78C8949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TF-IDF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表示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API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调用序列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无监督学习算法，使用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PV-DM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或者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PV-DBOW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训练更新参数矩阵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307F264-D65E-4AA9-A7F7-611A0CF480DC}"/>
              </a:ext>
            </a:extLst>
          </p:cNvPr>
          <p:cNvGrpSpPr/>
          <p:nvPr/>
        </p:nvGrpSpPr>
        <p:grpSpPr>
          <a:xfrm>
            <a:off x="6895174" y="3664418"/>
            <a:ext cx="3361246" cy="1173932"/>
            <a:chOff x="1657903" y="2349127"/>
            <a:chExt cx="3015818" cy="117393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59A5740-62F0-4187-9931-165EE973D9A3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段落向量化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B22CDC3-A691-4D8F-B969-B28064159DDB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TF-IDF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表示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API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调用序列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无监督学习算法，使用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PV-DM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或者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PV-DBOW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训练更新参数矩阵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7711755-4BFF-4570-BF5F-7D786D55D5D6}"/>
              </a:ext>
            </a:extLst>
          </p:cNvPr>
          <p:cNvGrpSpPr/>
          <p:nvPr/>
        </p:nvGrpSpPr>
        <p:grpSpPr>
          <a:xfrm>
            <a:off x="1142272" y="4557287"/>
            <a:ext cx="3361246" cy="958488"/>
            <a:chOff x="1657903" y="2349127"/>
            <a:chExt cx="3015818" cy="95848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02FDA51-EE9C-44CD-9B66-D5A7CF9692E7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分类器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275021B-0E51-446D-9849-7E5FDD3055B2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将上述向量输入到分类器当中，常见的有随机森林、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KNN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SVM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MLP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13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008B72F9-EBC9-7248-86C6-C92676988F52}"/>
              </a:ext>
            </a:extLst>
          </p:cNvPr>
          <p:cNvGrpSpPr/>
          <p:nvPr/>
        </p:nvGrpSpPr>
        <p:grpSpPr>
          <a:xfrm>
            <a:off x="959551" y="340946"/>
            <a:ext cx="5424884" cy="963734"/>
            <a:chOff x="657210" y="372731"/>
            <a:chExt cx="5424884" cy="9637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41258E0-87D8-CD47-B82E-6D8B9A88A140}"/>
                </a:ext>
              </a:extLst>
            </p:cNvPr>
            <p:cNvSpPr txBox="1"/>
            <p:nvPr/>
          </p:nvSpPr>
          <p:spPr>
            <a:xfrm>
              <a:off x="657211" y="372731"/>
              <a:ext cx="5424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Vulnerability Detection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2F7DDCC-5E89-2643-9FCB-66FCE73E5532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应用实例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067553F-E9B9-E741-8AD2-3E159DDA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D2F55AC-689D-DE40-820F-76FFF01706B4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FA19960-B4C0-6942-B5BB-28B2BA0FAC2E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25AE59-B948-4583-A21E-52FCBB336D4C}"/>
              </a:ext>
            </a:extLst>
          </p:cNvPr>
          <p:cNvSpPr/>
          <p:nvPr/>
        </p:nvSpPr>
        <p:spPr>
          <a:xfrm rot="5400000">
            <a:off x="2894774" y="3313188"/>
            <a:ext cx="5609144" cy="118677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18B94BC-6F3A-4D65-ACBA-9B13AABA9577}"/>
              </a:ext>
            </a:extLst>
          </p:cNvPr>
          <p:cNvGrpSpPr/>
          <p:nvPr/>
        </p:nvGrpSpPr>
        <p:grpSpPr>
          <a:xfrm>
            <a:off x="1142272" y="1337298"/>
            <a:ext cx="3361246" cy="1173932"/>
            <a:chOff x="1657903" y="2349127"/>
            <a:chExt cx="3015818" cy="117393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0E628CF-AA7C-46EF-8CB2-AA438C267AB7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构建代码数据集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/>
                <a:uLnTx/>
                <a:uFillTx/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B9EBB1-DB3B-457C-9B2A-2EE78D4984E3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针对</a:t>
              </a:r>
              <a:r>
                <a:rPr lang="en-US" altLang="zh-CN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NIST</a:t>
              </a: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发布的</a:t>
              </a:r>
              <a:r>
                <a:rPr lang="en-US" altLang="zh-CN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SARD</a:t>
              </a: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代码进行标准化处理，包括去除注释语言，去除函数名关键词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5B797C6-01BD-4212-B315-F392FFF6E878}"/>
              </a:ext>
            </a:extLst>
          </p:cNvPr>
          <p:cNvGrpSpPr/>
          <p:nvPr/>
        </p:nvGrpSpPr>
        <p:grpSpPr>
          <a:xfrm>
            <a:off x="6909902" y="2034176"/>
            <a:ext cx="3361246" cy="958488"/>
            <a:chOff x="1657903" y="2349127"/>
            <a:chExt cx="3015818" cy="958488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DB1E58A-F7B2-465F-84DB-DC9CCAA9F9AA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rgbClr val="9A0000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代码预处理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/>
                <a:uLnTx/>
                <a:uFillTx/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1981D61-A7BA-435E-884B-A17EDC6C6A0E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切分文档，分词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(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通用分词法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)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，标准化处理，编码，得到代码的向量表示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C5517B8-DCBD-4E2D-B4F8-5045677F239D}"/>
              </a:ext>
            </a:extLst>
          </p:cNvPr>
          <p:cNvGrpSpPr/>
          <p:nvPr/>
        </p:nvGrpSpPr>
        <p:grpSpPr>
          <a:xfrm>
            <a:off x="1142272" y="2948087"/>
            <a:ext cx="3361246" cy="1173932"/>
            <a:chOff x="1657903" y="2349127"/>
            <a:chExt cx="3015818" cy="117393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B1725A8-81E1-4CC1-90E1-AB512F60599E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A0000"/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模型推理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D124A07-0BFB-49D5-BF33-F562A78C8949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向量经过</a:t>
              </a:r>
              <a:r>
                <a:rPr lang="en-US" altLang="zh-CN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bert</a:t>
              </a: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模型得到高维向量，将高维向量输入</a:t>
              </a:r>
              <a:r>
                <a:rPr lang="en-US" altLang="zh-CN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LSTM</a:t>
              </a: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进行双向上下文推理，经过全连接层分类器完成分类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307F264-D65E-4AA9-A7F7-611A0CF480DC}"/>
              </a:ext>
            </a:extLst>
          </p:cNvPr>
          <p:cNvGrpSpPr/>
          <p:nvPr/>
        </p:nvGrpSpPr>
        <p:grpSpPr>
          <a:xfrm>
            <a:off x="6895174" y="3664418"/>
            <a:ext cx="3361246" cy="1173932"/>
            <a:chOff x="1657903" y="2349127"/>
            <a:chExt cx="3015818" cy="117393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59A5740-62F0-4187-9931-165EE973D9A3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A0000"/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标签映射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B22CDC3-A691-4D8F-B969-B28064159DDB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将分类器得到的结果归一化，再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argmax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得到分类结果，通过标签映射得到漏洞类型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7711755-4BFF-4570-BF5F-7D786D55D5D6}"/>
              </a:ext>
            </a:extLst>
          </p:cNvPr>
          <p:cNvGrpSpPr/>
          <p:nvPr/>
        </p:nvGrpSpPr>
        <p:grpSpPr>
          <a:xfrm>
            <a:off x="1142272" y="4557287"/>
            <a:ext cx="3361246" cy="1389375"/>
            <a:chOff x="1657903" y="2349127"/>
            <a:chExt cx="3015818" cy="1389375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02FDA51-EE9C-44CD-9B66-D5A7CF9692E7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A0000"/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rPr>
                <a:t>论文细节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275021B-0E51-446D-9849-7E5FDD3055B2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(1)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不需要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pre-train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，因为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编程语言规则同样严格；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(2)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需要对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bert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进行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fine-tune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，采用预测中心词的方式，适应分类任务</a:t>
              </a: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；</a:t>
              </a:r>
              <a:r>
                <a:rPr lang="en-US" altLang="zh-CN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(3)</a:t>
              </a: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浮点运算，耗时但提升了精度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44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25311-1ABA-47E2-9C8C-287CD315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一些值得讨论的点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F85E0-8F0F-44CE-9A4B-2E3F66487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bert</a:t>
            </a:r>
            <a:r>
              <a:rPr lang="zh-CN" altLang="en-US" dirty="0"/>
              <a:t>，深层次特征容易捕获，浅层次特征</a:t>
            </a:r>
            <a:endParaRPr lang="en-US" altLang="zh-CN" dirty="0"/>
          </a:p>
          <a:p>
            <a:r>
              <a:rPr lang="zh-CN" altLang="en-US" dirty="0"/>
              <a:t>代码并非完全的非结构化数据</a:t>
            </a:r>
            <a:endParaRPr lang="en-US" altLang="zh-CN" dirty="0"/>
          </a:p>
          <a:p>
            <a:r>
              <a:rPr lang="zh-CN" altLang="en-US" dirty="0"/>
              <a:t>目前代码分析</a:t>
            </a:r>
            <a:r>
              <a:rPr lang="en-US" altLang="zh-CN" dirty="0"/>
              <a:t>(C/C++/PHP opcode)</a:t>
            </a:r>
            <a:r>
              <a:rPr lang="zh-CN" altLang="en-US" dirty="0"/>
              <a:t>，其他领域</a:t>
            </a:r>
          </a:p>
        </p:txBody>
      </p:sp>
    </p:spTree>
    <p:extLst>
      <p:ext uri="{BB962C8B-B14F-4D97-AF65-F5344CB8AC3E}">
        <p14:creationId xmlns:p14="http://schemas.microsoft.com/office/powerpoint/2010/main" val="241765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008B72F9-EBC9-7248-86C6-C92676988F52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41258E0-87D8-CD47-B82E-6D8B9A88A140}"/>
                </a:ext>
              </a:extLst>
            </p:cNvPr>
            <p:cNvSpPr txBox="1"/>
            <p:nvPr/>
          </p:nvSpPr>
          <p:spPr>
            <a:xfrm>
              <a:off x="657211" y="372731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引用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2F7DDCC-5E89-2643-9FCB-66FCE73E5532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参考文献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067553F-E9B9-E741-8AD2-3E159DDA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663E2A4E-224D-5B4A-BB02-210E7A970A99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287C680-E6F0-F24B-91ED-37ABDF0AA8A1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B072AA2-786E-4A38-973A-F4497ABFA81B}"/>
              </a:ext>
            </a:extLst>
          </p:cNvPr>
          <p:cNvSpPr txBox="1"/>
          <p:nvPr/>
        </p:nvSpPr>
        <p:spPr>
          <a:xfrm>
            <a:off x="959551" y="1618915"/>
            <a:ext cx="988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[1] </a:t>
            </a:r>
            <a:r>
              <a:rPr lang="zh-CN" altLang="en-US" sz="1400" dirty="0"/>
              <a:t>T. K. Tran and H. Sato, "NLP-based approaches for malware classification from API sequences," 2017 21st Asia Pacific Symposium on Intelligent and Evolutionary Systems (IES), 2017, pp. 101-105, doi: 10.1109/IESYS.2017.8233569.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78C1781-E928-4630-BBBA-42EC433D7EB8}"/>
              </a:ext>
            </a:extLst>
          </p:cNvPr>
          <p:cNvSpPr txBox="1"/>
          <p:nvPr/>
        </p:nvSpPr>
        <p:spPr>
          <a:xfrm>
            <a:off x="959550" y="2208069"/>
            <a:ext cx="98812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[2] </a:t>
            </a:r>
            <a:r>
              <a:rPr lang="zh-CN" altLang="en-US" sz="1400" dirty="0"/>
              <a:t>P. Najafi, D. Koehler, F. Cheng and C. Meinel, "NLP-based Entity Behavior Analytics for Malware Detection," 2021 IEEE International Performance, Computing, and Communications Conference (IPCCC), 2021, pp. 1-5, doi: 10.1109/IPCCC51483.2021.9679411.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5BB4D37-F130-43A5-94C7-E307D28EE786}"/>
              </a:ext>
            </a:extLst>
          </p:cNvPr>
          <p:cNvSpPr txBox="1"/>
          <p:nvPr/>
        </p:nvSpPr>
        <p:spPr>
          <a:xfrm>
            <a:off x="948210" y="2963462"/>
            <a:ext cx="98812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000000"/>
                </a:solidFill>
                <a:effectLst/>
              </a:rPr>
              <a:t>[3]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</a:rPr>
              <a:t>Qinqin</a:t>
            </a:r>
            <a:r>
              <a:rPr lang="en-US" altLang="zh-CN" sz="1400" b="0" i="0" dirty="0">
                <a:solidFill>
                  <a:srgbClr val="000000"/>
                </a:solidFill>
                <a:effectLst/>
              </a:rPr>
              <a:t> Wang,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</a:rPr>
              <a:t>Hanbing</a:t>
            </a:r>
            <a:r>
              <a:rPr lang="en-US" altLang="zh-CN" sz="1400" b="0" i="0" dirty="0">
                <a:solidFill>
                  <a:srgbClr val="000000"/>
                </a:solidFill>
                <a:effectLst/>
              </a:rPr>
              <a:t> Yan, and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</a:rPr>
              <a:t>Zhihui</a:t>
            </a:r>
            <a:r>
              <a:rPr lang="en-US" altLang="zh-CN" sz="1400" b="0" i="0" dirty="0">
                <a:solidFill>
                  <a:srgbClr val="000000"/>
                </a:solidFill>
                <a:effectLst/>
              </a:rPr>
              <a:t> Han</a:t>
            </a:r>
            <a:r>
              <a:rPr lang="en-US" altLang="zh-CN" sz="1400" dirty="0">
                <a:solidFill>
                  <a:srgbClr val="000000"/>
                </a:solidFill>
              </a:rPr>
              <a:t>,</a:t>
            </a:r>
            <a:r>
              <a:rPr lang="zh-CN" altLang="en-US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000000"/>
                </a:solidFill>
              </a:rPr>
              <a:t>“</a:t>
            </a:r>
            <a:r>
              <a:rPr lang="en-US" altLang="zh-CN" sz="1400" b="0" i="0" dirty="0">
                <a:effectLst/>
              </a:rPr>
              <a:t>Explainable APT Attribution for Malware Using NLP Techniques</a:t>
            </a:r>
            <a:r>
              <a:rPr lang="zh-CN" altLang="en-US" sz="1400" b="0" i="0" dirty="0">
                <a:effectLst/>
              </a:rPr>
              <a:t>” </a:t>
            </a:r>
            <a:r>
              <a:rPr lang="en-US" altLang="zh-CN" sz="1400" b="0" i="0" dirty="0">
                <a:effectLst/>
              </a:rPr>
              <a:t>2021 International Conference on Software Quality, Reliability and</a:t>
            </a:r>
          </a:p>
          <a:p>
            <a:r>
              <a:rPr lang="en-US" altLang="zh-CN" sz="1400" b="0" i="0" dirty="0">
                <a:effectLst/>
              </a:rPr>
              <a:t>Security</a:t>
            </a:r>
            <a:r>
              <a:rPr lang="en-US" altLang="zh-CN" sz="1400" dirty="0"/>
              <a:t>(QRS)</a:t>
            </a:r>
            <a:r>
              <a:rPr lang="en-US" altLang="zh-CN" sz="1400" b="0" i="0" dirty="0">
                <a:effectLst/>
              </a:rPr>
              <a:t> 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89FE3D-D3B0-4854-B331-3DDCCAE33395}"/>
              </a:ext>
            </a:extLst>
          </p:cNvPr>
          <p:cNvSpPr txBox="1"/>
          <p:nvPr/>
        </p:nvSpPr>
        <p:spPr>
          <a:xfrm>
            <a:off x="959550" y="3718856"/>
            <a:ext cx="98812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[4] N. </a:t>
            </a:r>
            <a:r>
              <a:rPr lang="en-US" altLang="zh-CN" sz="1400" dirty="0" err="1"/>
              <a:t>Ziems</a:t>
            </a:r>
            <a:r>
              <a:rPr lang="en-US" altLang="zh-CN" sz="1400" dirty="0"/>
              <a:t> and S. Wu, "Security Vulnerability Detection Using Deep Learning Natural Language Processing," IEEE INFOCOM 2021 - IEEE Conference on Computer Communications Workshops (INFOCOM WKSHPS), 2021, pp. 1-6,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10.1109/INFOCOMWKSHPS51825.2021.9484500.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161B1D-E8C5-4805-B318-342EFC2EA664}"/>
              </a:ext>
            </a:extLst>
          </p:cNvPr>
          <p:cNvSpPr txBox="1"/>
          <p:nvPr/>
        </p:nvSpPr>
        <p:spPr>
          <a:xfrm>
            <a:off x="959550" y="4523453"/>
            <a:ext cx="98699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n-ea"/>
              </a:rPr>
              <a:t>[5] </a:t>
            </a:r>
            <a:r>
              <a:rPr lang="zh-CN" altLang="en-US" sz="1400" dirty="0">
                <a:latin typeface="+mn-ea"/>
              </a:rPr>
              <a:t>A. Fidalgo, I. Medeiros, P. Antunes and N. Neves, "Towards a Deep Learning Model for Vulnerability Detection on Web Application Variants," 2020 IEEE International Conference on Software Testing, Verification and Validation Workshops (ICSTW), 2020, pp. 465-476, doi: 10.1109/ICSTW50294.2020.00083.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B564DC-FD0F-4014-98FC-18E3EC1EB7D8}"/>
              </a:ext>
            </a:extLst>
          </p:cNvPr>
          <p:cNvSpPr txBox="1"/>
          <p:nvPr/>
        </p:nvSpPr>
        <p:spPr>
          <a:xfrm>
            <a:off x="948209" y="5328050"/>
            <a:ext cx="98699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[6] I. Medeiros, N. Neves and M. Correia, "Statically Detecting Vulnerabilities by Processing Programming Languages as Natural Languages," in IEEE Transactions on Reliability,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10.1109/TR.2021.3137314.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32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6032E8-52C6-D447-84CD-B690BD0B59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B6D93F-36FE-A242-8E8D-785665DAB9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6" b="20544"/>
          <a:stretch/>
        </p:blipFill>
        <p:spPr>
          <a:xfrm>
            <a:off x="-1" y="0"/>
            <a:ext cx="12218023" cy="4053868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781AEA5-9EDE-4343-A3F3-AC069EED39D1}"/>
              </a:ext>
            </a:extLst>
          </p:cNvPr>
          <p:cNvGrpSpPr/>
          <p:nvPr/>
        </p:nvGrpSpPr>
        <p:grpSpPr>
          <a:xfrm>
            <a:off x="1163992" y="5492558"/>
            <a:ext cx="2352226" cy="713376"/>
            <a:chOff x="5843507" y="4481521"/>
            <a:chExt cx="2352226" cy="71337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B80EE1A-8B74-1142-B8F2-69AE098FDBD2}"/>
                </a:ext>
              </a:extLst>
            </p:cNvPr>
            <p:cNvGrpSpPr/>
            <p:nvPr/>
          </p:nvGrpSpPr>
          <p:grpSpPr>
            <a:xfrm>
              <a:off x="5843507" y="4481521"/>
              <a:ext cx="2352226" cy="400146"/>
              <a:chOff x="7735" y="9845"/>
              <a:chExt cx="3169" cy="552"/>
            </a:xfrm>
          </p:grpSpPr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D6B55AE1-C8AF-3B4C-9A72-277B30A00ECB}"/>
                  </a:ext>
                </a:extLst>
              </p:cNvPr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6" name="圆角矩形 25">
                <a:extLst>
                  <a:ext uri="{FF2B5EF4-FFF2-40B4-BE49-F238E27FC236}">
                    <a16:creationId xmlns:a16="http://schemas.microsoft.com/office/drawing/2014/main" id="{44584C82-E71E-7D43-A825-39B7EC823B87}"/>
                  </a:ext>
                </a:extLst>
              </p:cNvPr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>
                <a:solidFill>
                  <a:srgbClr val="9A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ECE3AFF-850B-0145-BF1E-7E5BC6D04EBC}"/>
                  </a:ext>
                </a:extLst>
              </p:cNvPr>
              <p:cNvSpPr txBox="1"/>
              <p:nvPr/>
            </p:nvSpPr>
            <p:spPr>
              <a:xfrm>
                <a:off x="7899" y="9845"/>
                <a:ext cx="1344" cy="5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FZCuHeiSongS-B-GB" panose="02000000000000000000" pitchFamily="2" charset="-122"/>
                    <a:ea typeface="FZCuHeiSongS-B-GB" panose="02000000000000000000" pitchFamily="2" charset="-122"/>
                    <a:cs typeface="思源黑体 CN Medium" panose="020B0600000000000000" charset="-122"/>
                  </a:rPr>
                  <a:t>汇报人</a:t>
                </a:r>
                <a:endParaRPr lang="zh-CN" altLang="en-US" sz="2000" dirty="0">
                  <a:solidFill>
                    <a:srgbClr val="C00000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810457D-5C80-FC46-B6D5-FB9276BC1DA5}"/>
                </a:ext>
              </a:extLst>
            </p:cNvPr>
            <p:cNvSpPr txBox="1"/>
            <p:nvPr/>
          </p:nvSpPr>
          <p:spPr>
            <a:xfrm>
              <a:off x="7277705" y="4487011"/>
              <a:ext cx="751365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思源黑体 CN Medium" panose="020B0600000000000000" charset="-122"/>
                </a:rPr>
                <a:t>刘成杰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07FE214-ACCE-B143-93A5-DA66A8A85F3D}"/>
              </a:ext>
            </a:extLst>
          </p:cNvPr>
          <p:cNvGrpSpPr/>
          <p:nvPr/>
        </p:nvGrpSpPr>
        <p:grpSpPr>
          <a:xfrm>
            <a:off x="316910" y="0"/>
            <a:ext cx="507831" cy="3703792"/>
            <a:chOff x="381322" y="1224343"/>
            <a:chExt cx="507831" cy="370379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DB3CC76-8A9B-A544-9700-73D3F3EDC650}"/>
                </a:ext>
              </a:extLst>
            </p:cNvPr>
            <p:cNvSpPr txBox="1"/>
            <p:nvPr/>
          </p:nvSpPr>
          <p:spPr>
            <a:xfrm>
              <a:off x="381322" y="1677524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5" name="直接连接符 26">
              <a:extLst>
                <a:ext uri="{FF2B5EF4-FFF2-40B4-BE49-F238E27FC236}">
                  <a16:creationId xmlns:a16="http://schemas.microsoft.com/office/drawing/2014/main" id="{A5D31024-DED1-2A47-BEC3-7F92EB2EE3CA}"/>
                </a:ext>
              </a:extLst>
            </p:cNvPr>
            <p:cNvCxnSpPr/>
            <p:nvPr/>
          </p:nvCxnSpPr>
          <p:spPr>
            <a:xfrm>
              <a:off x="621617" y="1224343"/>
              <a:ext cx="0" cy="314885"/>
            </a:xfrm>
            <a:prstGeom prst="line">
              <a:avLst/>
            </a:prstGeom>
            <a:ln w="76200">
              <a:solidFill>
                <a:srgbClr val="9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>
              <a:extLst>
                <a:ext uri="{FF2B5EF4-FFF2-40B4-BE49-F238E27FC236}">
                  <a16:creationId xmlns:a16="http://schemas.microsoft.com/office/drawing/2014/main" id="{47233820-4C73-1F47-B13A-CF6C2F527541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E5F973C-55CC-CF42-B934-1C4F93F5A1D7}"/>
              </a:ext>
            </a:extLst>
          </p:cNvPr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2DA6A5B-749E-9143-9AA3-9B0F561E1715}"/>
              </a:ext>
            </a:extLst>
          </p:cNvPr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谢</a:t>
            </a:r>
            <a:endParaRPr lang="en-US" altLang="zh-CN" sz="66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谢</a:t>
            </a:r>
            <a:endParaRPr lang="en-US" altLang="zh-CN" sz="66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观</a:t>
            </a:r>
            <a:endParaRPr lang="en-US" altLang="zh-CN" sz="66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EF43B3-F3EB-A145-A747-F6580E95AD5F}"/>
              </a:ext>
            </a:extLst>
          </p:cNvPr>
          <p:cNvSpPr txBox="1"/>
          <p:nvPr/>
        </p:nvSpPr>
        <p:spPr>
          <a:xfrm>
            <a:off x="1190714" y="5984849"/>
            <a:ext cx="192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2022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3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6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816DF6-9677-8346-A615-361D8CC61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C8160D0-59CA-4F44-BC75-65308D8D1183}"/>
              </a:ext>
            </a:extLst>
          </p:cNvPr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7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F89D18-1566-EC4D-A7EE-55060FBA7CC2}"/>
              </a:ext>
            </a:extLst>
          </p:cNvPr>
          <p:cNvSpPr/>
          <p:nvPr/>
        </p:nvSpPr>
        <p:spPr>
          <a:xfrm>
            <a:off x="5854551" y="0"/>
            <a:ext cx="6410231" cy="6900406"/>
          </a:xfrm>
          <a:prstGeom prst="rect">
            <a:avLst/>
          </a:prstGeom>
          <a:solidFill>
            <a:srgbClr val="9A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B2002D-8150-42CA-A4A9-5FA6F0C040DD}"/>
              </a:ext>
            </a:extLst>
          </p:cNvPr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4C4C88-AEAD-49EF-96A7-0377C1C30BFF}"/>
                </a:ext>
              </a:extLst>
            </p:cNvPr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70B56BD-46CD-4F4D-BBD7-9FC4BEDF9482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1611618" y="1915792"/>
            <a:ext cx="2197036" cy="769441"/>
            <a:chOff x="1184078" y="2313500"/>
            <a:chExt cx="2197036" cy="76944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NLP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技术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6708A423-F585-FF4C-B6A8-E9E042CED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0" y="6079720"/>
            <a:ext cx="1675797" cy="467802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1627508" y="2925510"/>
            <a:ext cx="3073879" cy="769441"/>
            <a:chOff x="1184078" y="2313500"/>
            <a:chExt cx="3073879" cy="769441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NLP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与软件安全</a:t>
              </a:r>
            </a:p>
          </p:txBody>
        </p:sp>
        <p:cxnSp>
          <p:nvCxnSpPr>
            <p:cNvPr id="54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1627508" y="3927957"/>
            <a:ext cx="2766103" cy="769441"/>
            <a:chOff x="1184078" y="2313500"/>
            <a:chExt cx="2766103" cy="769441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1920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NLP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应用实例</a:t>
              </a:r>
            </a:p>
          </p:txBody>
        </p: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347E210-5B85-C84D-9CAB-20958D530491}"/>
              </a:ext>
            </a:extLst>
          </p:cNvPr>
          <p:cNvGrpSpPr/>
          <p:nvPr/>
        </p:nvGrpSpPr>
        <p:grpSpPr>
          <a:xfrm>
            <a:off x="1627508" y="4923133"/>
            <a:ext cx="1645603" cy="769441"/>
            <a:chOff x="1184078" y="2313500"/>
            <a:chExt cx="1645603" cy="769441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906A2EE-2EAE-8841-83E8-5A5C66FA4528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04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12BD7AD-D562-E044-99E3-07B026B5BAB9}"/>
                </a:ext>
              </a:extLst>
            </p:cNvPr>
            <p:cNvSpPr txBox="1"/>
            <p:nvPr/>
          </p:nvSpPr>
          <p:spPr>
            <a:xfrm>
              <a:off x="2029462" y="233349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引用</a:t>
              </a:r>
            </a:p>
          </p:txBody>
        </p:sp>
        <p:cxnSp>
          <p:nvCxnSpPr>
            <p:cNvPr id="64" name="直接连接符 33">
              <a:extLst>
                <a:ext uri="{FF2B5EF4-FFF2-40B4-BE49-F238E27FC236}">
                  <a16:creationId xmlns:a16="http://schemas.microsoft.com/office/drawing/2014/main" id="{BB5013E8-1803-9D46-A3F0-E1EEFEDA55AC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/>
        </p:blipFill>
        <p:spPr>
          <a:xfrm>
            <a:off x="-11561" y="1862942"/>
            <a:ext cx="1639068" cy="3733580"/>
          </a:xfrm>
          <a:prstGeom prst="rect">
            <a:avLst/>
          </a:prstGeom>
        </p:spPr>
      </p:pic>
      <p:cxnSp>
        <p:nvCxnSpPr>
          <p:cNvPr id="38" name="直接连接符 16">
            <a:extLst>
              <a:ext uri="{FF2B5EF4-FFF2-40B4-BE49-F238E27FC236}">
                <a16:creationId xmlns:a16="http://schemas.microsoft.com/office/drawing/2014/main" id="{05D2BC40-E1DA-8646-AC7E-51D3743407E0}"/>
              </a:ext>
            </a:extLst>
          </p:cNvPr>
          <p:cNvCxnSpPr>
            <a:cxnSpLocks/>
          </p:cNvCxnSpPr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855929B-91E2-D74D-B0EB-BB7F74A33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9" r="10405"/>
          <a:stretch/>
        </p:blipFill>
        <p:spPr>
          <a:xfrm>
            <a:off x="6129919" y="319035"/>
            <a:ext cx="5859494" cy="5839996"/>
          </a:xfrm>
          <a:prstGeom prst="rect">
            <a:avLst/>
          </a:prstGeom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1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52DA6A5B-749E-9143-9AA3-9B0F561E1715}"/>
              </a:ext>
            </a:extLst>
          </p:cNvPr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1BA6A1-4ADA-C742-9CB4-BB87DFA114C4}"/>
              </a:ext>
            </a:extLst>
          </p:cNvPr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D4E10A8-5BC4-9047-BDBB-67EC2ED8BE2C}"/>
              </a:ext>
            </a:extLst>
          </p:cNvPr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7BA891D-8168-D44F-B2DE-0DE3D1B76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A223C7E8-EE52-2747-9BA7-EF63AAD24886}"/>
              </a:ext>
            </a:extLst>
          </p:cNvPr>
          <p:cNvGrpSpPr/>
          <p:nvPr/>
        </p:nvGrpSpPr>
        <p:grpSpPr>
          <a:xfrm>
            <a:off x="1033481" y="4676361"/>
            <a:ext cx="2295418" cy="1883966"/>
            <a:chOff x="1209755" y="4179558"/>
            <a:chExt cx="2295418" cy="188396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FED860B-CE73-624A-AAEB-AE50782D3BD5}"/>
                </a:ext>
              </a:extLst>
            </p:cNvPr>
            <p:cNvSpPr txBox="1"/>
            <p:nvPr/>
          </p:nvSpPr>
          <p:spPr>
            <a:xfrm>
              <a:off x="1525143" y="4179558"/>
              <a:ext cx="147989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88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8C79675-D724-704C-B939-DE8B5943B81B}"/>
                </a:ext>
              </a:extLst>
            </p:cNvPr>
            <p:cNvSpPr txBox="1"/>
            <p:nvPr/>
          </p:nvSpPr>
          <p:spPr>
            <a:xfrm>
              <a:off x="1525144" y="5355638"/>
              <a:ext cx="19800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NLP</a:t>
              </a:r>
              <a:r>
                <a:rPr lang="zh-CN" altLang="en-US" sz="4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技术</a:t>
              </a:r>
            </a:p>
          </p:txBody>
        </p:sp>
        <p:cxnSp>
          <p:nvCxnSpPr>
            <p:cNvPr id="66" name="直接连接符 55">
              <a:extLst>
                <a:ext uri="{FF2B5EF4-FFF2-40B4-BE49-F238E27FC236}">
                  <a16:creationId xmlns:a16="http://schemas.microsoft.com/office/drawing/2014/main" id="{0F37368B-5974-4140-8260-EF5CD8412A25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09870DCA-4FF7-2A4D-AF2B-2C3CF1B05EF4}"/>
              </a:ext>
            </a:extLst>
          </p:cNvPr>
          <p:cNvSpPr txBox="1"/>
          <p:nvPr/>
        </p:nvSpPr>
        <p:spPr>
          <a:xfrm>
            <a:off x="5313328" y="5683164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清洗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501C17C-20A2-DA44-BB55-AF425C7122CA}"/>
              </a:ext>
            </a:extLst>
          </p:cNvPr>
          <p:cNvSpPr txBox="1"/>
          <p:nvPr/>
        </p:nvSpPr>
        <p:spPr>
          <a:xfrm>
            <a:off x="5313328" y="6133056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分词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8A159D6-B6FD-AF4A-B222-1CADA72E3400}"/>
              </a:ext>
            </a:extLst>
          </p:cNvPr>
          <p:cNvSpPr txBox="1"/>
          <p:nvPr/>
        </p:nvSpPr>
        <p:spPr>
          <a:xfrm>
            <a:off x="7520948" y="5682428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基本特征抽取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E9E2DF8-E921-9843-A61E-1890D999A1AA}"/>
              </a:ext>
            </a:extLst>
          </p:cNvPr>
          <p:cNvSpPr txBox="1"/>
          <p:nvPr/>
        </p:nvSpPr>
        <p:spPr>
          <a:xfrm>
            <a:off x="7520948" y="6132320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语言模型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965665-DEC0-6F4F-AE71-229C7A35159E}"/>
              </a:ext>
            </a:extLst>
          </p:cNvPr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>
              <a:extLst>
                <a:ext uri="{FF2B5EF4-FFF2-40B4-BE49-F238E27FC236}">
                  <a16:creationId xmlns:a16="http://schemas.microsoft.com/office/drawing/2014/main" id="{3E5D1411-FD22-6146-8B21-DF4D58BBEB70}"/>
                </a:ext>
              </a:extLst>
            </p:cNvPr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>
              <a:extLst>
                <a:ext uri="{FF2B5EF4-FFF2-40B4-BE49-F238E27FC236}">
                  <a16:creationId xmlns:a16="http://schemas.microsoft.com/office/drawing/2014/main" id="{5705A182-3ECC-F848-81E6-9E95ADD0B0EE}"/>
                </a:ext>
              </a:extLst>
            </p:cNvPr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>
              <a:extLst>
                <a:ext uri="{FF2B5EF4-FFF2-40B4-BE49-F238E27FC236}">
                  <a16:creationId xmlns:a16="http://schemas.microsoft.com/office/drawing/2014/main" id="{42DD12AE-7CDD-8743-B72B-B71EE27B8D1F}"/>
                </a:ext>
              </a:extLst>
            </p:cNvPr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>
              <a:extLst>
                <a:ext uri="{FF2B5EF4-FFF2-40B4-BE49-F238E27FC236}">
                  <a16:creationId xmlns:a16="http://schemas.microsoft.com/office/drawing/2014/main" id="{25808C53-FF2F-CA43-BB9A-DF5D1B24ECC8}"/>
                </a:ext>
              </a:extLst>
            </p:cNvPr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>
              <a:extLst>
                <a:ext uri="{FF2B5EF4-FFF2-40B4-BE49-F238E27FC236}">
                  <a16:creationId xmlns:a16="http://schemas.microsoft.com/office/drawing/2014/main" id="{2DF8AB4B-12CE-1A45-BD25-2723E2C09BBC}"/>
                </a:ext>
              </a:extLst>
            </p:cNvPr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>
              <a:extLst>
                <a:ext uri="{FF2B5EF4-FFF2-40B4-BE49-F238E27FC236}">
                  <a16:creationId xmlns:a16="http://schemas.microsoft.com/office/drawing/2014/main" id="{4828C1C4-69B5-194E-A720-2A66808055D6}"/>
                </a:ext>
              </a:extLst>
            </p:cNvPr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>
              <a:extLst>
                <a:ext uri="{FF2B5EF4-FFF2-40B4-BE49-F238E27FC236}">
                  <a16:creationId xmlns:a16="http://schemas.microsoft.com/office/drawing/2014/main" id="{A5688E9C-6B0C-A94B-9FC9-BFD8FE9F930F}"/>
                </a:ext>
              </a:extLst>
            </p:cNvPr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>
              <a:extLst>
                <a:ext uri="{FF2B5EF4-FFF2-40B4-BE49-F238E27FC236}">
                  <a16:creationId xmlns:a16="http://schemas.microsoft.com/office/drawing/2014/main" id="{C79A203A-9338-EE47-B97A-823FF371CA0F}"/>
                </a:ext>
              </a:extLst>
            </p:cNvPr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>
            <a:extLst>
              <a:ext uri="{FF2B5EF4-FFF2-40B4-BE49-F238E27FC236}">
                <a16:creationId xmlns:a16="http://schemas.microsoft.com/office/drawing/2014/main" id="{4F6463CF-A888-2240-B6DB-3CFB7B82D1C3}"/>
              </a:ext>
            </a:extLst>
          </p:cNvPr>
          <p:cNvCxnSpPr>
            <a:cxnSpLocks/>
          </p:cNvCxnSpPr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55E43D-5AFE-1C44-967A-ADA68FA5480A}"/>
              </a:ext>
            </a:extLst>
          </p:cNvPr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F9D8593-9956-3249-8316-A4D66877E672}"/>
                </a:ext>
              </a:extLst>
            </p:cNvPr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115B826-4DDD-F142-B8F8-64834D1B9C69}"/>
                </a:ext>
              </a:extLst>
            </p:cNvPr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526BCE5-B8E2-574A-B99E-8FFD7164D67D}"/>
                </a:ext>
              </a:extLst>
            </p:cNvPr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</p:grpSp>
    </p:spTree>
    <p:extLst>
      <p:ext uri="{BB962C8B-B14F-4D97-AF65-F5344CB8AC3E}">
        <p14:creationId xmlns:p14="http://schemas.microsoft.com/office/powerpoint/2010/main" val="232619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ADE0BD9-FF2F-7145-AE72-991C0F89A90F}"/>
              </a:ext>
            </a:extLst>
          </p:cNvPr>
          <p:cNvSpPr/>
          <p:nvPr/>
        </p:nvSpPr>
        <p:spPr>
          <a:xfrm>
            <a:off x="447472" y="2831711"/>
            <a:ext cx="11300052" cy="118677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F4B4078-8DA4-4ACE-85D5-5E7A742EB37C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3AA320-E31C-41EF-A18C-7A3A254243BE}"/>
                </a:ext>
              </a:extLst>
            </p:cNvPr>
            <p:cNvSpPr txBox="1"/>
            <p:nvPr/>
          </p:nvSpPr>
          <p:spPr>
            <a:xfrm>
              <a:off x="657211" y="372731"/>
              <a:ext cx="11112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latin typeface="黑体" panose="02010609060101010101" pitchFamily="49" charset="-122"/>
                  <a:ea typeface="黑体" panose="02010609060101010101" pitchFamily="49" charset="-122"/>
                  <a:cs typeface="字魂105号-简雅黑" panose="00000500000000000000" pitchFamily="2" charset="-122"/>
                </a:rPr>
                <a:t>清洗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A735860-D1BD-4425-B18C-634AAB62A62F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魂105号-简雅黑" panose="00000500000000000000" pitchFamily="2" charset="-122"/>
                </a:rPr>
                <a:t>预处理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749523DD-2DAA-E346-9725-DDA0DA3FC8E4}"/>
              </a:ext>
            </a:extLst>
          </p:cNvPr>
          <p:cNvSpPr txBox="1"/>
          <p:nvPr/>
        </p:nvSpPr>
        <p:spPr>
          <a:xfrm>
            <a:off x="932168" y="5243955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去除常见词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546C6FC-C2F1-304D-988E-595D1AF6E3C6}"/>
              </a:ext>
            </a:extLst>
          </p:cNvPr>
          <p:cNvSpPr txBox="1"/>
          <p:nvPr/>
        </p:nvSpPr>
        <p:spPr>
          <a:xfrm>
            <a:off x="1225739" y="5680459"/>
            <a:ext cx="2376985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常见词出现场合太广，网页中的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web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3B115D9-1CFC-DE47-993D-63AA839C9745}"/>
              </a:ext>
            </a:extLst>
          </p:cNvPr>
          <p:cNvSpPr txBox="1"/>
          <p:nvPr/>
        </p:nvSpPr>
        <p:spPr>
          <a:xfrm>
            <a:off x="4565848" y="5243955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去除稀缺词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514FDEC-70C3-6345-A82D-783CFBD2726E}"/>
              </a:ext>
            </a:extLst>
          </p:cNvPr>
          <p:cNvSpPr txBox="1"/>
          <p:nvPr/>
        </p:nvSpPr>
        <p:spPr>
          <a:xfrm>
            <a:off x="4645832" y="5680459"/>
            <a:ext cx="2900335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稀缺词与其他词汇联系太少，属于离群点，噪音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B6F1023-446E-7A4A-B12E-39FBBDC810EE}"/>
              </a:ext>
            </a:extLst>
          </p:cNvPr>
          <p:cNvSpPr txBox="1"/>
          <p:nvPr/>
        </p:nvSpPr>
        <p:spPr>
          <a:xfrm>
            <a:off x="8388422" y="5680459"/>
            <a:ext cx="2900335" cy="4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近似错误单词校正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24C9280-BACC-5A48-9527-0C8D755F94BA}"/>
              </a:ext>
            </a:extLst>
          </p:cNvPr>
          <p:cNvSpPr txBox="1"/>
          <p:nvPr/>
        </p:nvSpPr>
        <p:spPr>
          <a:xfrm>
            <a:off x="8303298" y="5243954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拼写校正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30FB16-74A6-4286-A37A-D4F4C12A3E64}"/>
              </a:ext>
            </a:extLst>
          </p:cNvPr>
          <p:cNvSpPr txBox="1"/>
          <p:nvPr/>
        </p:nvSpPr>
        <p:spPr>
          <a:xfrm>
            <a:off x="903243" y="1563087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小写转换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E83BEB-57A1-49D8-8C86-E883B787185C}"/>
              </a:ext>
            </a:extLst>
          </p:cNvPr>
          <p:cNvSpPr txBox="1"/>
          <p:nvPr/>
        </p:nvSpPr>
        <p:spPr>
          <a:xfrm>
            <a:off x="1196814" y="1999590"/>
            <a:ext cx="2646316" cy="78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语义理解时，避免大小写不一致导致多副本出现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ABDE7B-0186-44EF-B8C7-47C2A5EFB94A}"/>
              </a:ext>
            </a:extLst>
          </p:cNvPr>
          <p:cNvSpPr txBox="1"/>
          <p:nvPr/>
        </p:nvSpPr>
        <p:spPr>
          <a:xfrm>
            <a:off x="4485864" y="1490870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去除标点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DBBDB3-E976-41E5-AD46-65212AB233E0}"/>
              </a:ext>
            </a:extLst>
          </p:cNvPr>
          <p:cNvSpPr txBox="1"/>
          <p:nvPr/>
        </p:nvSpPr>
        <p:spPr>
          <a:xfrm>
            <a:off x="4779435" y="1927374"/>
            <a:ext cx="2376985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标点符合无实际语义，去除减小训练数量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541B43-6730-417C-AF03-EF454C817FAC}"/>
              </a:ext>
            </a:extLst>
          </p:cNvPr>
          <p:cNvSpPr txBox="1"/>
          <p:nvPr/>
        </p:nvSpPr>
        <p:spPr>
          <a:xfrm>
            <a:off x="8228454" y="1490870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去除停用词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3F85A2-B012-4712-8AD5-8E91888C9071}"/>
              </a:ext>
            </a:extLst>
          </p:cNvPr>
          <p:cNvSpPr txBox="1"/>
          <p:nvPr/>
        </p:nvSpPr>
        <p:spPr>
          <a:xfrm>
            <a:off x="8522025" y="1927374"/>
            <a:ext cx="2376985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停用词无实义，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e.g. over\on\in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05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008B72F9-EBC9-7248-86C6-C92676988F52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41258E0-87D8-CD47-B82E-6D8B9A88A140}"/>
                </a:ext>
              </a:extLst>
            </p:cNvPr>
            <p:cNvSpPr txBox="1"/>
            <p:nvPr/>
          </p:nvSpPr>
          <p:spPr>
            <a:xfrm>
              <a:off x="657211" y="37273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基本特征抽取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2F7DDCC-5E89-2643-9FCB-66FCE73E5532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预处理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067553F-E9B9-E741-8AD2-3E159DDA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D75FBB5-2C22-1B43-8171-B7A91855348F}"/>
              </a:ext>
            </a:extLst>
          </p:cNvPr>
          <p:cNvGrpSpPr/>
          <p:nvPr/>
        </p:nvGrpSpPr>
        <p:grpSpPr>
          <a:xfrm>
            <a:off x="1318844" y="1884815"/>
            <a:ext cx="9695664" cy="3571588"/>
            <a:chOff x="1220521" y="1789471"/>
            <a:chExt cx="9881988" cy="3773799"/>
          </a:xfrm>
        </p:grpSpPr>
        <p:grpSp>
          <p:nvGrpSpPr>
            <p:cNvPr id="17" name="Group 1">
              <a:extLst>
                <a:ext uri="{FF2B5EF4-FFF2-40B4-BE49-F238E27FC236}">
                  <a16:creationId xmlns:a16="http://schemas.microsoft.com/office/drawing/2014/main" id="{AEC3EEEE-32D8-9843-B39A-E3ADD48E88A6}"/>
                </a:ext>
              </a:extLst>
            </p:cNvPr>
            <p:cNvGrpSpPr/>
            <p:nvPr/>
          </p:nvGrpSpPr>
          <p:grpSpPr>
            <a:xfrm>
              <a:off x="1220521" y="3456985"/>
              <a:ext cx="9879221" cy="616594"/>
              <a:chOff x="7219653" y="6858000"/>
              <a:chExt cx="10628070" cy="635001"/>
            </a:xfrm>
          </p:grpSpPr>
          <p:sp>
            <p:nvSpPr>
              <p:cNvPr id="50" name="Shape 332" descr="Freeform 7">
                <a:extLst>
                  <a:ext uri="{FF2B5EF4-FFF2-40B4-BE49-F238E27FC236}">
                    <a16:creationId xmlns:a16="http://schemas.microsoft.com/office/drawing/2014/main" id="{1B15301D-94BB-F345-8EB1-D930E73675DE}"/>
                  </a:ext>
                </a:extLst>
              </p:cNvPr>
              <p:cNvSpPr/>
              <p:nvPr/>
            </p:nvSpPr>
            <p:spPr>
              <a:xfrm>
                <a:off x="7219653" y="6858000"/>
                <a:ext cx="2776294" cy="635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6" h="21600" extrusionOk="0">
                    <a:moveTo>
                      <a:pt x="19206" y="21600"/>
                    </a:moveTo>
                    <a:cubicBezTo>
                      <a:pt x="228" y="21600"/>
                      <a:pt x="228" y="21600"/>
                      <a:pt x="228" y="21600"/>
                    </a:cubicBezTo>
                    <a:cubicBezTo>
                      <a:pt x="114" y="21600"/>
                      <a:pt x="0" y="21225"/>
                      <a:pt x="0" y="2085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250"/>
                      <a:pt x="114" y="0"/>
                      <a:pt x="228" y="0"/>
                    </a:cubicBezTo>
                    <a:cubicBezTo>
                      <a:pt x="19206" y="0"/>
                      <a:pt x="19206" y="0"/>
                      <a:pt x="19206" y="0"/>
                    </a:cubicBezTo>
                    <a:cubicBezTo>
                      <a:pt x="19292" y="0"/>
                      <a:pt x="19349" y="125"/>
                      <a:pt x="19377" y="250"/>
                    </a:cubicBezTo>
                    <a:cubicBezTo>
                      <a:pt x="21543" y="10363"/>
                      <a:pt x="21543" y="10363"/>
                      <a:pt x="21543" y="10363"/>
                    </a:cubicBezTo>
                    <a:cubicBezTo>
                      <a:pt x="21600" y="10613"/>
                      <a:pt x="21600" y="10862"/>
                      <a:pt x="21543" y="11112"/>
                    </a:cubicBezTo>
                    <a:cubicBezTo>
                      <a:pt x="19377" y="21225"/>
                      <a:pt x="19377" y="21225"/>
                      <a:pt x="19377" y="21225"/>
                    </a:cubicBezTo>
                    <a:cubicBezTo>
                      <a:pt x="19349" y="21475"/>
                      <a:pt x="19292" y="21600"/>
                      <a:pt x="19206" y="21600"/>
                    </a:cubicBezTo>
                    <a:close/>
                  </a:path>
                </a:pathLst>
              </a:custGeom>
              <a:solidFill>
                <a:srgbClr val="9A0001"/>
              </a:solidFill>
              <a:ln w="12700">
                <a:miter lim="400000"/>
              </a:ln>
            </p:spPr>
            <p:txBody>
              <a:bodyPr lIns="45719" rIns="45719"/>
              <a:lstStyle/>
              <a:p>
                <a:endParaRPr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endParaRPr>
              </a:p>
            </p:txBody>
          </p:sp>
          <p:sp>
            <p:nvSpPr>
              <p:cNvPr id="51" name="Shape 333" descr="Freeform 8">
                <a:extLst>
                  <a:ext uri="{FF2B5EF4-FFF2-40B4-BE49-F238E27FC236}">
                    <a16:creationId xmlns:a16="http://schemas.microsoft.com/office/drawing/2014/main" id="{A171828C-A86D-AC46-B57E-DC81E020B771}"/>
                  </a:ext>
                </a:extLst>
              </p:cNvPr>
              <p:cNvSpPr/>
              <p:nvPr/>
            </p:nvSpPr>
            <p:spPr>
              <a:xfrm>
                <a:off x="9861655" y="6858000"/>
                <a:ext cx="2752079" cy="635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3" h="21600" extrusionOk="0">
                    <a:moveTo>
                      <a:pt x="19137" y="21600"/>
                    </a:moveTo>
                    <a:cubicBezTo>
                      <a:pt x="234" y="21600"/>
                      <a:pt x="234" y="21600"/>
                      <a:pt x="234" y="21600"/>
                    </a:cubicBezTo>
                    <a:cubicBezTo>
                      <a:pt x="33" y="21600"/>
                      <a:pt x="-53" y="20976"/>
                      <a:pt x="33" y="20476"/>
                    </a:cubicBezTo>
                    <a:cubicBezTo>
                      <a:pt x="2041" y="11112"/>
                      <a:pt x="2041" y="11112"/>
                      <a:pt x="2041" y="11112"/>
                    </a:cubicBezTo>
                    <a:cubicBezTo>
                      <a:pt x="2098" y="10862"/>
                      <a:pt x="2098" y="10613"/>
                      <a:pt x="2041" y="10363"/>
                    </a:cubicBezTo>
                    <a:cubicBezTo>
                      <a:pt x="33" y="999"/>
                      <a:pt x="33" y="999"/>
                      <a:pt x="33" y="999"/>
                    </a:cubicBezTo>
                    <a:cubicBezTo>
                      <a:pt x="-53" y="499"/>
                      <a:pt x="33" y="0"/>
                      <a:pt x="234" y="0"/>
                    </a:cubicBezTo>
                    <a:cubicBezTo>
                      <a:pt x="19137" y="0"/>
                      <a:pt x="19137" y="0"/>
                      <a:pt x="19137" y="0"/>
                    </a:cubicBezTo>
                    <a:cubicBezTo>
                      <a:pt x="19195" y="0"/>
                      <a:pt x="19281" y="125"/>
                      <a:pt x="19310" y="250"/>
                    </a:cubicBezTo>
                    <a:cubicBezTo>
                      <a:pt x="21490" y="10363"/>
                      <a:pt x="21490" y="10363"/>
                      <a:pt x="21490" y="10363"/>
                    </a:cubicBezTo>
                    <a:cubicBezTo>
                      <a:pt x="21547" y="10613"/>
                      <a:pt x="21547" y="10862"/>
                      <a:pt x="21490" y="11112"/>
                    </a:cubicBezTo>
                    <a:cubicBezTo>
                      <a:pt x="19310" y="21225"/>
                      <a:pt x="19310" y="21225"/>
                      <a:pt x="19310" y="21225"/>
                    </a:cubicBezTo>
                    <a:cubicBezTo>
                      <a:pt x="19281" y="21475"/>
                      <a:pt x="19195" y="21600"/>
                      <a:pt x="19137" y="2160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45719" rIns="45719"/>
              <a:lstStyle/>
              <a:p>
                <a:endPara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endParaRPr>
              </a:p>
            </p:txBody>
          </p:sp>
          <p:sp>
            <p:nvSpPr>
              <p:cNvPr id="52" name="Shape 334" descr="Freeform 9">
                <a:extLst>
                  <a:ext uri="{FF2B5EF4-FFF2-40B4-BE49-F238E27FC236}">
                    <a16:creationId xmlns:a16="http://schemas.microsoft.com/office/drawing/2014/main" id="{BAF908E3-D842-8B4E-B16B-013C517ADCE5}"/>
                  </a:ext>
                </a:extLst>
              </p:cNvPr>
              <p:cNvSpPr/>
              <p:nvPr/>
            </p:nvSpPr>
            <p:spPr>
              <a:xfrm>
                <a:off x="12479375" y="6858000"/>
                <a:ext cx="2752146" cy="635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3" h="21600" extrusionOk="0">
                    <a:moveTo>
                      <a:pt x="19138" y="21600"/>
                    </a:moveTo>
                    <a:cubicBezTo>
                      <a:pt x="206" y="21600"/>
                      <a:pt x="206" y="21600"/>
                      <a:pt x="206" y="21600"/>
                    </a:cubicBezTo>
                    <a:cubicBezTo>
                      <a:pt x="34" y="21600"/>
                      <a:pt x="-52" y="20976"/>
                      <a:pt x="34" y="20476"/>
                    </a:cubicBezTo>
                    <a:cubicBezTo>
                      <a:pt x="2042" y="11112"/>
                      <a:pt x="2042" y="11112"/>
                      <a:pt x="2042" y="11112"/>
                    </a:cubicBezTo>
                    <a:cubicBezTo>
                      <a:pt x="2099" y="10862"/>
                      <a:pt x="2099" y="10613"/>
                      <a:pt x="2042" y="10363"/>
                    </a:cubicBezTo>
                    <a:cubicBezTo>
                      <a:pt x="34" y="999"/>
                      <a:pt x="34" y="999"/>
                      <a:pt x="34" y="999"/>
                    </a:cubicBezTo>
                    <a:cubicBezTo>
                      <a:pt x="-52" y="499"/>
                      <a:pt x="34" y="0"/>
                      <a:pt x="206" y="0"/>
                    </a:cubicBezTo>
                    <a:cubicBezTo>
                      <a:pt x="19138" y="0"/>
                      <a:pt x="19138" y="0"/>
                      <a:pt x="19138" y="0"/>
                    </a:cubicBezTo>
                    <a:cubicBezTo>
                      <a:pt x="19196" y="0"/>
                      <a:pt x="19282" y="125"/>
                      <a:pt x="19311" y="250"/>
                    </a:cubicBezTo>
                    <a:cubicBezTo>
                      <a:pt x="21491" y="10363"/>
                      <a:pt x="21491" y="10363"/>
                      <a:pt x="21491" y="10363"/>
                    </a:cubicBezTo>
                    <a:cubicBezTo>
                      <a:pt x="21548" y="10613"/>
                      <a:pt x="21548" y="10862"/>
                      <a:pt x="21491" y="11112"/>
                    </a:cubicBezTo>
                    <a:cubicBezTo>
                      <a:pt x="19311" y="21225"/>
                      <a:pt x="19311" y="21225"/>
                      <a:pt x="19311" y="21225"/>
                    </a:cubicBezTo>
                    <a:cubicBezTo>
                      <a:pt x="19282" y="21475"/>
                      <a:pt x="19196" y="21600"/>
                      <a:pt x="19138" y="21600"/>
                    </a:cubicBezTo>
                    <a:close/>
                  </a:path>
                </a:pathLst>
              </a:custGeom>
              <a:solidFill>
                <a:srgbClr val="9A0001"/>
              </a:solidFill>
              <a:ln w="12700">
                <a:miter lim="400000"/>
              </a:ln>
            </p:spPr>
            <p:txBody>
              <a:bodyPr lIns="45719" rIns="45719"/>
              <a:lstStyle/>
              <a:p>
                <a:endPara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endParaRPr>
              </a:p>
            </p:txBody>
          </p:sp>
          <p:sp>
            <p:nvSpPr>
              <p:cNvPr id="53" name="Shape 335" descr="Freeform 10">
                <a:extLst>
                  <a:ext uri="{FF2B5EF4-FFF2-40B4-BE49-F238E27FC236}">
                    <a16:creationId xmlns:a16="http://schemas.microsoft.com/office/drawing/2014/main" id="{252FF134-81D9-7446-A9FA-D5F4FF7D7982}"/>
                  </a:ext>
                </a:extLst>
              </p:cNvPr>
              <p:cNvSpPr/>
              <p:nvPr/>
            </p:nvSpPr>
            <p:spPr>
              <a:xfrm>
                <a:off x="15097159" y="6858000"/>
                <a:ext cx="2750564" cy="635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3" h="21600" extrusionOk="0">
                    <a:moveTo>
                      <a:pt x="19138" y="21600"/>
                    </a:moveTo>
                    <a:cubicBezTo>
                      <a:pt x="206" y="21600"/>
                      <a:pt x="206" y="21600"/>
                      <a:pt x="206" y="21600"/>
                    </a:cubicBezTo>
                    <a:cubicBezTo>
                      <a:pt x="34" y="21600"/>
                      <a:pt x="-52" y="20976"/>
                      <a:pt x="34" y="20476"/>
                    </a:cubicBezTo>
                    <a:cubicBezTo>
                      <a:pt x="2042" y="11112"/>
                      <a:pt x="2042" y="11112"/>
                      <a:pt x="2042" y="11112"/>
                    </a:cubicBezTo>
                    <a:cubicBezTo>
                      <a:pt x="2099" y="10862"/>
                      <a:pt x="2099" y="10613"/>
                      <a:pt x="2042" y="10363"/>
                    </a:cubicBezTo>
                    <a:cubicBezTo>
                      <a:pt x="34" y="999"/>
                      <a:pt x="34" y="999"/>
                      <a:pt x="34" y="999"/>
                    </a:cubicBezTo>
                    <a:cubicBezTo>
                      <a:pt x="-52" y="499"/>
                      <a:pt x="34" y="0"/>
                      <a:pt x="206" y="0"/>
                    </a:cubicBezTo>
                    <a:cubicBezTo>
                      <a:pt x="19138" y="0"/>
                      <a:pt x="19138" y="0"/>
                      <a:pt x="19138" y="0"/>
                    </a:cubicBezTo>
                    <a:cubicBezTo>
                      <a:pt x="19196" y="0"/>
                      <a:pt x="19282" y="125"/>
                      <a:pt x="19311" y="250"/>
                    </a:cubicBezTo>
                    <a:cubicBezTo>
                      <a:pt x="21491" y="10363"/>
                      <a:pt x="21491" y="10363"/>
                      <a:pt x="21491" y="10363"/>
                    </a:cubicBezTo>
                    <a:cubicBezTo>
                      <a:pt x="21548" y="10613"/>
                      <a:pt x="21548" y="10862"/>
                      <a:pt x="21491" y="11112"/>
                    </a:cubicBezTo>
                    <a:cubicBezTo>
                      <a:pt x="19311" y="21225"/>
                      <a:pt x="19311" y="21225"/>
                      <a:pt x="19311" y="21225"/>
                    </a:cubicBezTo>
                    <a:cubicBezTo>
                      <a:pt x="19282" y="21475"/>
                      <a:pt x="19196" y="21600"/>
                      <a:pt x="19138" y="2160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miter lim="400000"/>
              </a:ln>
            </p:spPr>
            <p:txBody>
              <a:bodyPr lIns="45719" rIns="45719"/>
              <a:lstStyle/>
              <a:p>
                <a:endPara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endParaRPr>
              </a:p>
            </p:txBody>
          </p:sp>
        </p:grp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09B49CC4-EA0F-5C4C-A6BC-0D1E71FC7201}"/>
                </a:ext>
              </a:extLst>
            </p:cNvPr>
            <p:cNvSpPr txBox="1"/>
            <p:nvPr/>
          </p:nvSpPr>
          <p:spPr bwMode="auto">
            <a:xfrm>
              <a:off x="1895908" y="3543876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 b="1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Lato" pitchFamily="34" charset="0"/>
              </a:endParaRPr>
            </a:p>
          </p:txBody>
        </p:sp>
        <p:sp>
          <p:nvSpPr>
            <p:cNvPr id="49" name="TextBox 66">
              <a:extLst>
                <a:ext uri="{FF2B5EF4-FFF2-40B4-BE49-F238E27FC236}">
                  <a16:creationId xmlns:a16="http://schemas.microsoft.com/office/drawing/2014/main" id="{FF73A1C6-6608-1046-91E0-E132622027D2}"/>
                </a:ext>
              </a:extLst>
            </p:cNvPr>
            <p:cNvSpPr txBox="1"/>
            <p:nvPr/>
          </p:nvSpPr>
          <p:spPr>
            <a:xfrm>
              <a:off x="1562630" y="4732952"/>
              <a:ext cx="1756671" cy="42276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zh-CN" altLang="en-US" sz="2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特殊字符数量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55" name="TextBox 66">
              <a:extLst>
                <a:ext uri="{FF2B5EF4-FFF2-40B4-BE49-F238E27FC236}">
                  <a16:creationId xmlns:a16="http://schemas.microsoft.com/office/drawing/2014/main" id="{4119EAF2-3FF9-6742-8A63-77D0FC694C66}"/>
                </a:ext>
              </a:extLst>
            </p:cNvPr>
            <p:cNvSpPr txBox="1"/>
            <p:nvPr/>
          </p:nvSpPr>
          <p:spPr>
            <a:xfrm>
              <a:off x="5339642" y="1789471"/>
              <a:ext cx="1756671" cy="42276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zh-CN" altLang="en-US" sz="2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平均词汇长度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56" name="Subtitle 2">
              <a:extLst>
                <a:ext uri="{FF2B5EF4-FFF2-40B4-BE49-F238E27FC236}">
                  <a16:creationId xmlns:a16="http://schemas.microsoft.com/office/drawing/2014/main" id="{F3C05199-32A0-A244-A7A4-F44388947734}"/>
                </a:ext>
              </a:extLst>
            </p:cNvPr>
            <p:cNvSpPr txBox="1">
              <a:spLocks/>
            </p:cNvSpPr>
            <p:nvPr/>
          </p:nvSpPr>
          <p:spPr>
            <a:xfrm>
              <a:off x="8310135" y="5072010"/>
              <a:ext cx="2792374" cy="491260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专有名词标记</a:t>
              </a:r>
              <a:r>
                <a:rPr lang="en-US" altLang="zh-CN" sz="1200" dirty="0">
                  <a:solidFill>
                    <a:schemeClr val="tx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/</a:t>
              </a:r>
              <a:r>
                <a:rPr lang="zh-CN" altLang="en-US" sz="1200" dirty="0">
                  <a:solidFill>
                    <a:schemeClr val="tx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句首标记</a:t>
              </a:r>
            </a:p>
          </p:txBody>
        </p:sp>
        <p:sp>
          <p:nvSpPr>
            <p:cNvPr id="57" name="TextBox 66">
              <a:extLst>
                <a:ext uri="{FF2B5EF4-FFF2-40B4-BE49-F238E27FC236}">
                  <a16:creationId xmlns:a16="http://schemas.microsoft.com/office/drawing/2014/main" id="{D77BF7B3-683C-3143-8481-BE110170E32F}"/>
                </a:ext>
              </a:extLst>
            </p:cNvPr>
            <p:cNvSpPr txBox="1"/>
            <p:nvPr/>
          </p:nvSpPr>
          <p:spPr>
            <a:xfrm>
              <a:off x="8815858" y="4727892"/>
              <a:ext cx="1756671" cy="42276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zh-CN" altLang="en-US" sz="2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大写字母数量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59" name="TextBox 66">
              <a:extLst>
                <a:ext uri="{FF2B5EF4-FFF2-40B4-BE49-F238E27FC236}">
                  <a16:creationId xmlns:a16="http://schemas.microsoft.com/office/drawing/2014/main" id="{78CFE294-830E-EE4C-B57A-3543AC4D6FA4}"/>
                </a:ext>
              </a:extLst>
            </p:cNvPr>
            <p:cNvSpPr txBox="1"/>
            <p:nvPr/>
          </p:nvSpPr>
          <p:spPr>
            <a:xfrm>
              <a:off x="9081126" y="1789471"/>
              <a:ext cx="1503430" cy="42276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停用词数量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71EC1848-514B-3043-9A2B-2D8CD46A59E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7F1EBF7-D8B8-3A4C-9691-57B5C24B394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TextBox 66">
            <a:extLst>
              <a:ext uri="{FF2B5EF4-FFF2-40B4-BE49-F238E27FC236}">
                <a16:creationId xmlns:a16="http://schemas.microsoft.com/office/drawing/2014/main" id="{8783EB2E-A06B-4B8E-902F-C7DAEFE95FC0}"/>
              </a:ext>
            </a:extLst>
          </p:cNvPr>
          <p:cNvSpPr txBox="1"/>
          <p:nvPr/>
        </p:nvSpPr>
        <p:spPr>
          <a:xfrm>
            <a:off x="1805223" y="1928722"/>
            <a:ext cx="1826141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词汇</a:t>
            </a:r>
            <a:r>
              <a:rPr lang="en-US" altLang="zh-CN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/</a:t>
            </a:r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字符数量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43" name="TextBox 66">
            <a:extLst>
              <a:ext uri="{FF2B5EF4-FFF2-40B4-BE49-F238E27FC236}">
                <a16:creationId xmlns:a16="http://schemas.microsoft.com/office/drawing/2014/main" id="{4A869E09-32D3-4F71-96B3-71A8A0F0F593}"/>
              </a:ext>
            </a:extLst>
          </p:cNvPr>
          <p:cNvSpPr txBox="1"/>
          <p:nvPr/>
        </p:nvSpPr>
        <p:spPr>
          <a:xfrm>
            <a:off x="5699576" y="4610540"/>
            <a:ext cx="121058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数字数量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7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r="5764"/>
          <a:stretch/>
        </p:blipFill>
        <p:spPr>
          <a:xfrm>
            <a:off x="-13064" y="1730485"/>
            <a:ext cx="5701595" cy="4493795"/>
          </a:xfrm>
          <a:custGeom>
            <a:avLst/>
            <a:gdLst>
              <a:gd name="connsiteX0" fmla="*/ 0 w 5701595"/>
              <a:gd name="connsiteY0" fmla="*/ 0 h 4493795"/>
              <a:gd name="connsiteX1" fmla="*/ 5701595 w 5701595"/>
              <a:gd name="connsiteY1" fmla="*/ 0 h 4493795"/>
              <a:gd name="connsiteX2" fmla="*/ 5701595 w 5701595"/>
              <a:gd name="connsiteY2" fmla="*/ 4493795 h 4493795"/>
              <a:gd name="connsiteX3" fmla="*/ 0 w 5701595"/>
              <a:gd name="connsiteY3" fmla="*/ 4493795 h 449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1595" h="4493795">
                <a:moveTo>
                  <a:pt x="0" y="0"/>
                </a:moveTo>
                <a:lnTo>
                  <a:pt x="5701595" y="0"/>
                </a:lnTo>
                <a:lnTo>
                  <a:pt x="5701595" y="4493795"/>
                </a:lnTo>
                <a:lnTo>
                  <a:pt x="0" y="4493795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E2FE509-152C-44EA-9B2B-22E0372CD263}"/>
              </a:ext>
            </a:extLst>
          </p:cNvPr>
          <p:cNvGrpSpPr/>
          <p:nvPr/>
        </p:nvGrpSpPr>
        <p:grpSpPr>
          <a:xfrm>
            <a:off x="5826034" y="1732464"/>
            <a:ext cx="6365966" cy="1312340"/>
            <a:chOff x="5826034" y="1580788"/>
            <a:chExt cx="6365966" cy="131234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DF3A57A-59D3-4D2B-8F35-8F8195E7F532}"/>
                </a:ext>
              </a:extLst>
            </p:cNvPr>
            <p:cNvSpPr/>
            <p:nvPr/>
          </p:nvSpPr>
          <p:spPr>
            <a:xfrm>
              <a:off x="5826034" y="1580788"/>
              <a:ext cx="6365966" cy="1312340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76BF2A4-1077-4A79-91EE-20B399D845B3}"/>
                </a:ext>
              </a:extLst>
            </p:cNvPr>
            <p:cNvSpPr txBox="1"/>
            <p:nvPr/>
          </p:nvSpPr>
          <p:spPr>
            <a:xfrm>
              <a:off x="7229896" y="1686542"/>
              <a:ext cx="3060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颗粒度大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87ED74F-BBBF-4F4C-B859-E3783A63E656}"/>
                </a:ext>
              </a:extLst>
            </p:cNvPr>
            <p:cNvSpPr txBox="1"/>
            <p:nvPr/>
          </p:nvSpPr>
          <p:spPr>
            <a:xfrm>
              <a:off x="7229896" y="2067884"/>
              <a:ext cx="4584339" cy="788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颗粒度大表明实体名词更大更详细，歧义概率更小，语义更确切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E8AD357-1D19-4720-93ED-827E0A99E25B}"/>
              </a:ext>
            </a:extLst>
          </p:cNvPr>
          <p:cNvGrpSpPr/>
          <p:nvPr/>
        </p:nvGrpSpPr>
        <p:grpSpPr>
          <a:xfrm>
            <a:off x="5826034" y="3344586"/>
            <a:ext cx="6365965" cy="1260712"/>
            <a:chOff x="5826034" y="3192910"/>
            <a:chExt cx="6365965" cy="126071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701255-7005-4F23-9289-7493AD586D8D}"/>
                </a:ext>
              </a:extLst>
            </p:cNvPr>
            <p:cNvSpPr/>
            <p:nvPr/>
          </p:nvSpPr>
          <p:spPr>
            <a:xfrm>
              <a:off x="5826034" y="3192910"/>
              <a:ext cx="6365965" cy="1260712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499B986-13EE-4364-A82C-CAD7ACD22951}"/>
                </a:ext>
              </a:extLst>
            </p:cNvPr>
            <p:cNvSpPr txBox="1"/>
            <p:nvPr/>
          </p:nvSpPr>
          <p:spPr>
            <a:xfrm>
              <a:off x="7229896" y="3239827"/>
              <a:ext cx="3060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非词典词少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A0BAEA-7119-4EC6-ABE7-1C1547A4C895}"/>
                </a:ext>
              </a:extLst>
            </p:cNvPr>
            <p:cNvSpPr txBox="1"/>
            <p:nvPr/>
          </p:nvSpPr>
          <p:spPr>
            <a:xfrm>
              <a:off x="7229896" y="3621169"/>
              <a:ext cx="4584339" cy="788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词典中的词代表有实意的词，非词典词少代表文字被分割到有实意区块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C2301B2-3ADA-496B-B27E-69DBEFE54FE7}"/>
              </a:ext>
            </a:extLst>
          </p:cNvPr>
          <p:cNvGrpSpPr/>
          <p:nvPr/>
        </p:nvGrpSpPr>
        <p:grpSpPr>
          <a:xfrm>
            <a:off x="5826034" y="4940759"/>
            <a:ext cx="6365966" cy="1283520"/>
            <a:chOff x="5826034" y="4789083"/>
            <a:chExt cx="6365966" cy="128352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B95A7C-669C-4FD2-853A-D8F0DF49E9F8}"/>
                </a:ext>
              </a:extLst>
            </p:cNvPr>
            <p:cNvSpPr/>
            <p:nvPr/>
          </p:nvSpPr>
          <p:spPr>
            <a:xfrm>
              <a:off x="5826034" y="4789083"/>
              <a:ext cx="6365966" cy="1283520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3108329-4FF2-4613-93D1-349032578376}"/>
                </a:ext>
              </a:extLst>
            </p:cNvPr>
            <p:cNvSpPr txBox="1"/>
            <p:nvPr/>
          </p:nvSpPr>
          <p:spPr>
            <a:xfrm>
              <a:off x="7229896" y="4793112"/>
              <a:ext cx="3060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总体词数少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809F3E3-1069-4223-9EFD-EC85B4CA00E4}"/>
                </a:ext>
              </a:extLst>
            </p:cNvPr>
            <p:cNvSpPr txBox="1"/>
            <p:nvPr/>
          </p:nvSpPr>
          <p:spPr>
            <a:xfrm>
              <a:off x="7229896" y="5174454"/>
              <a:ext cx="4584339" cy="788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相同字符前提下，语义单元越少，单个单元的权重越大，准确性更高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7D96A26-4FD5-6744-B16B-10CEBF7D6901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DEF3035-8406-6849-A310-B23BBD0B8AF4}"/>
                </a:ext>
              </a:extLst>
            </p:cNvPr>
            <p:cNvSpPr txBox="1"/>
            <p:nvPr/>
          </p:nvSpPr>
          <p:spPr>
            <a:xfrm>
              <a:off x="657211" y="37273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分词准则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4233879-0D12-2443-87B4-B93F755CDF61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预处理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A4E3D858-CB09-7B45-BCB9-D1F8E48A0601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81D8880-6A19-8545-A6EC-97411E005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64853D02-86C3-3542-BA44-B28F2BE6812A}"/>
              </a:ext>
            </a:extLst>
          </p:cNvPr>
          <p:cNvSpPr/>
          <p:nvPr/>
        </p:nvSpPr>
        <p:spPr>
          <a:xfrm>
            <a:off x="6031196" y="1963735"/>
            <a:ext cx="856034" cy="856034"/>
          </a:xfrm>
          <a:prstGeom prst="ellipse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4454C11-BA59-164E-ACF3-57D41B7F3FF2}"/>
              </a:ext>
            </a:extLst>
          </p:cNvPr>
          <p:cNvSpPr/>
          <p:nvPr/>
        </p:nvSpPr>
        <p:spPr>
          <a:xfrm>
            <a:off x="6031196" y="3560394"/>
            <a:ext cx="856034" cy="856034"/>
          </a:xfrm>
          <a:prstGeom prst="ellipse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025D9F3-30FE-1948-B3C8-1FF703B0C828}"/>
              </a:ext>
            </a:extLst>
          </p:cNvPr>
          <p:cNvSpPr/>
          <p:nvPr/>
        </p:nvSpPr>
        <p:spPr>
          <a:xfrm>
            <a:off x="6036595" y="5167920"/>
            <a:ext cx="856034" cy="856034"/>
          </a:xfrm>
          <a:prstGeom prst="ellipse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形 3" descr="灯泡和齿轮">
            <a:extLst>
              <a:ext uri="{FF2B5EF4-FFF2-40B4-BE49-F238E27FC236}">
                <a16:creationId xmlns:a16="http://schemas.microsoft.com/office/drawing/2014/main" id="{B5F4E2AA-4177-D444-8F93-0B335A720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4280" y="2036446"/>
            <a:ext cx="658667" cy="658667"/>
          </a:xfrm>
          <a:prstGeom prst="rect">
            <a:avLst/>
          </a:prstGeom>
        </p:spPr>
      </p:pic>
      <p:pic>
        <p:nvPicPr>
          <p:cNvPr id="7" name="图形 6" descr="喝彩">
            <a:extLst>
              <a:ext uri="{FF2B5EF4-FFF2-40B4-BE49-F238E27FC236}">
                <a16:creationId xmlns:a16="http://schemas.microsoft.com/office/drawing/2014/main" id="{1CF107BD-3B43-6642-AC13-D5563796F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701" y="5288444"/>
            <a:ext cx="658667" cy="658667"/>
          </a:xfrm>
          <a:prstGeom prst="rect">
            <a:avLst/>
          </a:prstGeom>
        </p:spPr>
      </p:pic>
      <p:pic>
        <p:nvPicPr>
          <p:cNvPr id="13" name="图形 12" descr="文档">
            <a:extLst>
              <a:ext uri="{FF2B5EF4-FFF2-40B4-BE49-F238E27FC236}">
                <a16:creationId xmlns:a16="http://schemas.microsoft.com/office/drawing/2014/main" id="{696C85EA-449F-C340-A7A2-8202C5E51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9880" y="3645266"/>
            <a:ext cx="658667" cy="658667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7CA49B75-D2CA-1947-BA1B-6900FCE78984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89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A1DAD14-8ED4-4446-830A-D9CA83AB3A82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A88CDA2-0C02-EE47-80BA-2BB9E76D1E8B}"/>
                </a:ext>
              </a:extLst>
            </p:cNvPr>
            <p:cNvSpPr txBox="1"/>
            <p:nvPr/>
          </p:nvSpPr>
          <p:spPr>
            <a:xfrm>
              <a:off x="657211" y="37273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分词方法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92C0747-2A01-A74B-A8D8-3EA6E722EF1A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预处理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DF2CF41-9708-6749-BF47-98BDC36A6B64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0C96D5E-EE60-9242-BDA1-1295F0D8B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45" name="Rectangle 17">
            <a:extLst>
              <a:ext uri="{FF2B5EF4-FFF2-40B4-BE49-F238E27FC236}">
                <a16:creationId xmlns:a16="http://schemas.microsoft.com/office/drawing/2014/main" id="{2E039640-434F-D34C-BE61-8CA022941FC1}"/>
              </a:ext>
            </a:extLst>
          </p:cNvPr>
          <p:cNvSpPr/>
          <p:nvPr/>
        </p:nvSpPr>
        <p:spPr>
          <a:xfrm>
            <a:off x="6144299" y="1852610"/>
            <a:ext cx="5399295" cy="4392119"/>
          </a:xfrm>
          <a:custGeom>
            <a:avLst/>
            <a:gdLst/>
            <a:ahLst/>
            <a:cxnLst/>
            <a:rect l="l" t="t" r="r" b="b"/>
            <a:pathLst>
              <a:path w="5059555" h="3587530">
                <a:moveTo>
                  <a:pt x="2611555" y="0"/>
                </a:moveTo>
                <a:lnTo>
                  <a:pt x="5059555" y="0"/>
                </a:lnTo>
                <a:lnTo>
                  <a:pt x="5059555" y="3587529"/>
                </a:lnTo>
                <a:lnTo>
                  <a:pt x="2611555" y="3587529"/>
                </a:lnTo>
                <a:close/>
                <a:moveTo>
                  <a:pt x="0" y="0"/>
                </a:moveTo>
                <a:lnTo>
                  <a:pt x="2448000" y="0"/>
                </a:lnTo>
                <a:lnTo>
                  <a:pt x="2448000" y="3587530"/>
                </a:lnTo>
                <a:lnTo>
                  <a:pt x="0" y="358753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5977DFF-5DA3-F54E-81E0-D205C49CD9A9}"/>
              </a:ext>
            </a:extLst>
          </p:cNvPr>
          <p:cNvSpPr txBox="1"/>
          <p:nvPr/>
        </p:nvSpPr>
        <p:spPr>
          <a:xfrm>
            <a:off x="558466" y="1901238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最大匹配法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CDE41F9-5630-7347-9C15-A0B4E35BA4B1}"/>
              </a:ext>
            </a:extLst>
          </p:cNvPr>
          <p:cNvSpPr txBox="1"/>
          <p:nvPr/>
        </p:nvSpPr>
        <p:spPr>
          <a:xfrm>
            <a:off x="558466" y="2337742"/>
            <a:ext cx="5105087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以词典为依据，取最大的字符串在词典中进行查找，然后依次递减，在对应词典中查找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ABCB4E6-C8AC-0741-8424-A8B458D61700}"/>
              </a:ext>
            </a:extLst>
          </p:cNvPr>
          <p:cNvGrpSpPr/>
          <p:nvPr/>
        </p:nvGrpSpPr>
        <p:grpSpPr>
          <a:xfrm>
            <a:off x="558464" y="3801331"/>
            <a:ext cx="5105087" cy="2443398"/>
            <a:chOff x="794456" y="3672590"/>
            <a:chExt cx="5085378" cy="98332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EF9FBDD-65D3-6F45-8237-2B396997FF7D}"/>
                </a:ext>
              </a:extLst>
            </p:cNvPr>
            <p:cNvSpPr/>
            <p:nvPr/>
          </p:nvSpPr>
          <p:spPr>
            <a:xfrm>
              <a:off x="794456" y="3672590"/>
              <a:ext cx="1567163" cy="983324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7A90771-23E8-F44C-AC71-B7BDBD595F87}"/>
                </a:ext>
              </a:extLst>
            </p:cNvPr>
            <p:cNvSpPr/>
            <p:nvPr/>
          </p:nvSpPr>
          <p:spPr>
            <a:xfrm>
              <a:off x="2550454" y="3672590"/>
              <a:ext cx="1567163" cy="9833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D454091-0C4F-DD45-987A-7DE745C4583F}"/>
                </a:ext>
              </a:extLst>
            </p:cNvPr>
            <p:cNvSpPr/>
            <p:nvPr/>
          </p:nvSpPr>
          <p:spPr>
            <a:xfrm>
              <a:off x="4312671" y="3672590"/>
              <a:ext cx="1567163" cy="983324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4F5C85F4-F6AF-5B49-A8A3-259AD7EA5C4E}"/>
              </a:ext>
            </a:extLst>
          </p:cNvPr>
          <p:cNvSpPr txBox="1"/>
          <p:nvPr/>
        </p:nvSpPr>
        <p:spPr>
          <a:xfrm>
            <a:off x="624711" y="4250495"/>
            <a:ext cx="1403946" cy="179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正向最大匹配</a:t>
            </a:r>
            <a:endParaRPr lang="en-US" altLang="zh-CN" sz="1400" dirty="0">
              <a:solidFill>
                <a:schemeClr val="bg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  <a:p>
            <a:pPr algn="just">
              <a:lnSpc>
                <a:spcPct val="114000"/>
              </a:lnSpc>
            </a:pPr>
            <a:endParaRPr lang="en-US" altLang="zh-CN" sz="1400" dirty="0">
              <a:solidFill>
                <a:schemeClr val="bg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  <a:p>
            <a:pPr algn="just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从前往后取词，从最大词典开始匹配直到命中或者剩下单字符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86A1154-85A4-F74B-960E-660A44E24632}"/>
              </a:ext>
            </a:extLst>
          </p:cNvPr>
          <p:cNvSpPr txBox="1"/>
          <p:nvPr/>
        </p:nvSpPr>
        <p:spPr>
          <a:xfrm>
            <a:off x="2406923" y="4250495"/>
            <a:ext cx="1403946" cy="179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反向最大匹配</a:t>
            </a:r>
            <a:endParaRPr lang="en-US" altLang="zh-CN" sz="1400" dirty="0">
              <a:solidFill>
                <a:schemeClr val="bg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  <a:p>
            <a:pPr algn="just">
              <a:lnSpc>
                <a:spcPct val="114000"/>
              </a:lnSpc>
            </a:pPr>
            <a:endParaRPr lang="en-US" altLang="zh-CN" sz="1400" dirty="0">
              <a:solidFill>
                <a:schemeClr val="bg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  <a:p>
            <a:pPr algn="just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从后往前取词，从最大词典开始匹配直到名中或者剩下单字符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78CCD61-DDF0-1F45-A7AF-A71208999C8C}"/>
              </a:ext>
            </a:extLst>
          </p:cNvPr>
          <p:cNvSpPr txBox="1"/>
          <p:nvPr/>
        </p:nvSpPr>
        <p:spPr>
          <a:xfrm>
            <a:off x="4182777" y="4250495"/>
            <a:ext cx="1403946" cy="154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双向最大匹配</a:t>
            </a:r>
            <a:endParaRPr lang="en-US" altLang="zh-CN" sz="1400" dirty="0">
              <a:solidFill>
                <a:schemeClr val="bg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  <a:p>
            <a:pPr algn="just">
              <a:lnSpc>
                <a:spcPct val="114000"/>
              </a:lnSpc>
            </a:pPr>
            <a:endParaRPr lang="en-US" altLang="zh-CN" sz="1400" dirty="0">
              <a:solidFill>
                <a:schemeClr val="bg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  <a:p>
            <a:pPr algn="just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两种算法都算一遍，根据前述规则选择最优结果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6F84848-3896-884A-B742-3A4187933813}"/>
              </a:ext>
            </a:extLst>
          </p:cNvPr>
          <p:cNvSpPr/>
          <p:nvPr/>
        </p:nvSpPr>
        <p:spPr>
          <a:xfrm>
            <a:off x="558464" y="3619603"/>
            <a:ext cx="566917" cy="441866"/>
          </a:xfrm>
          <a:prstGeom prst="rect">
            <a:avLst/>
          </a:prstGeom>
          <a:solidFill>
            <a:schemeClr val="bg1"/>
          </a:solidFill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</a:rPr>
              <a:t>01</a:t>
            </a:r>
            <a:endParaRPr kumimoji="1" lang="zh-CN" altLang="en-US" sz="2400" dirty="0">
              <a:solidFill>
                <a:schemeClr val="tx1"/>
              </a:solidFill>
              <a:latin typeface="FZCuHeiSongS-B-GB" panose="02000000000000000000" pitchFamily="2" charset="-122"/>
              <a:ea typeface="FZCuHeiSongS-B-GB" panose="02000000000000000000" pitchFamily="2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CBFEEE0-11DA-7D40-8C68-57A0E4E93341}"/>
              </a:ext>
            </a:extLst>
          </p:cNvPr>
          <p:cNvSpPr/>
          <p:nvPr/>
        </p:nvSpPr>
        <p:spPr>
          <a:xfrm>
            <a:off x="2323307" y="3619603"/>
            <a:ext cx="566917" cy="441866"/>
          </a:xfrm>
          <a:prstGeom prst="rect">
            <a:avLst/>
          </a:prstGeom>
          <a:solidFill>
            <a:schemeClr val="bg1"/>
          </a:solidFill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</a:rPr>
              <a:t>02</a:t>
            </a:r>
            <a:endParaRPr kumimoji="1" lang="zh-CN" altLang="en-US" sz="2400" dirty="0">
              <a:solidFill>
                <a:schemeClr val="tx1"/>
              </a:solidFill>
              <a:latin typeface="FZCuHeiSongS-B-GB" panose="02000000000000000000" pitchFamily="2" charset="-122"/>
              <a:ea typeface="FZCuHeiSongS-B-GB" panose="02000000000000000000" pitchFamily="2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B2452B5-194B-0745-9F50-C9B456B60EAD}"/>
              </a:ext>
            </a:extLst>
          </p:cNvPr>
          <p:cNvSpPr/>
          <p:nvPr/>
        </p:nvSpPr>
        <p:spPr>
          <a:xfrm>
            <a:off x="4090314" y="3619603"/>
            <a:ext cx="566917" cy="441866"/>
          </a:xfrm>
          <a:prstGeom prst="rect">
            <a:avLst/>
          </a:prstGeom>
          <a:solidFill>
            <a:schemeClr val="bg1"/>
          </a:solidFill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</a:rPr>
              <a:t>03</a:t>
            </a:r>
            <a:endParaRPr kumimoji="1" lang="zh-CN" altLang="en-US" sz="2400" dirty="0">
              <a:solidFill>
                <a:schemeClr val="tx1"/>
              </a:solidFill>
              <a:latin typeface="FZCuHeiSongS-B-GB" panose="02000000000000000000" pitchFamily="2" charset="-122"/>
              <a:ea typeface="FZCuHeiSongS-B-GB" panose="02000000000000000000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BE0F4F-50F2-DF49-9A4A-E73A333FB5B1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6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F4B4078-8DA4-4ACE-85D5-5E7A742EB37C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3AA320-E31C-41EF-A18C-7A3A254243BE}"/>
                </a:ext>
              </a:extLst>
            </p:cNvPr>
            <p:cNvSpPr txBox="1"/>
            <p:nvPr/>
          </p:nvSpPr>
          <p:spPr>
            <a:xfrm>
              <a:off x="657211" y="372731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分词标准化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A735860-D1BD-4425-B18C-634AAB62A62F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预处理</a:t>
              </a:r>
            </a:p>
          </p:txBody>
        </p:sp>
      </p:grpSp>
      <p:grpSp>
        <p:nvGrpSpPr>
          <p:cNvPr id="25" name="íṧḻîḋê">
            <a:extLst>
              <a:ext uri="{FF2B5EF4-FFF2-40B4-BE49-F238E27FC236}">
                <a16:creationId xmlns:a16="http://schemas.microsoft.com/office/drawing/2014/main" id="{9A2E35A8-B694-2442-8B91-03A7989884A1}"/>
              </a:ext>
            </a:extLst>
          </p:cNvPr>
          <p:cNvGrpSpPr/>
          <p:nvPr/>
        </p:nvGrpSpPr>
        <p:grpSpPr>
          <a:xfrm>
            <a:off x="4354472" y="2161444"/>
            <a:ext cx="2845161" cy="3641878"/>
            <a:chOff x="4511824" y="2580652"/>
            <a:chExt cx="2731732" cy="3535984"/>
          </a:xfrm>
        </p:grpSpPr>
        <p:grpSp>
          <p:nvGrpSpPr>
            <p:cNvPr id="26" name="íṣľïḋè">
              <a:extLst>
                <a:ext uri="{FF2B5EF4-FFF2-40B4-BE49-F238E27FC236}">
                  <a16:creationId xmlns:a16="http://schemas.microsoft.com/office/drawing/2014/main" id="{E68434CC-6A4F-A74C-A7ED-1BB9930F4A0A}"/>
                </a:ext>
              </a:extLst>
            </p:cNvPr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2" name="iṧľíḑê">
                <a:extLst>
                  <a:ext uri="{FF2B5EF4-FFF2-40B4-BE49-F238E27FC236}">
                    <a16:creationId xmlns:a16="http://schemas.microsoft.com/office/drawing/2014/main" id="{3500BB5C-96F2-4A47-84FC-CE782D6FE13B}"/>
                  </a:ext>
                </a:extLst>
              </p:cNvPr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600">
                  <a:solidFill>
                    <a:schemeClr val="dk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íŝļíḑè">
                <a:extLst>
                  <a:ext uri="{FF2B5EF4-FFF2-40B4-BE49-F238E27FC236}">
                    <a16:creationId xmlns:a16="http://schemas.microsoft.com/office/drawing/2014/main" id="{82455786-B9C0-EE47-87AB-998AC7C45CF0}"/>
                  </a:ext>
                </a:extLst>
              </p:cNvPr>
              <p:cNvSpPr/>
              <p:nvPr/>
            </p:nvSpPr>
            <p:spPr>
              <a:xfrm flipH="1">
                <a:off x="1354008" y="3109163"/>
                <a:ext cx="2503902" cy="337527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600">
                  <a:solidFill>
                    <a:schemeClr val="dk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7" name="îṩḻïḍê">
              <a:extLst>
                <a:ext uri="{FF2B5EF4-FFF2-40B4-BE49-F238E27FC236}">
                  <a16:creationId xmlns:a16="http://schemas.microsoft.com/office/drawing/2014/main" id="{2026A1D8-A4BB-5147-83A3-E56A5606D7E4}"/>
                </a:ext>
              </a:extLst>
            </p:cNvPr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600">
                <a:solidFill>
                  <a:schemeClr val="dk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îŝḻiḑê">
              <a:extLst>
                <a:ext uri="{FF2B5EF4-FFF2-40B4-BE49-F238E27FC236}">
                  <a16:creationId xmlns:a16="http://schemas.microsoft.com/office/drawing/2014/main" id="{1C5032C9-370D-284E-A4A7-2655E7281EB7}"/>
                </a:ext>
              </a:extLst>
            </p:cNvPr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600">
                <a:solidFill>
                  <a:schemeClr val="dk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îṡlîḋè">
              <a:extLst>
                <a:ext uri="{FF2B5EF4-FFF2-40B4-BE49-F238E27FC236}">
                  <a16:creationId xmlns:a16="http://schemas.microsoft.com/office/drawing/2014/main" id="{864E599D-AF98-5144-BB99-30609C085B71}"/>
                </a:ext>
              </a:extLst>
            </p:cNvPr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600">
                <a:solidFill>
                  <a:schemeClr val="dk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0" name="iṡľiḑè">
              <a:extLst>
                <a:ext uri="{FF2B5EF4-FFF2-40B4-BE49-F238E27FC236}">
                  <a16:creationId xmlns:a16="http://schemas.microsoft.com/office/drawing/2014/main" id="{2F3899C4-A0C8-FA4F-B49F-E65DE8DA2B8E}"/>
                </a:ext>
              </a:extLst>
            </p:cNvPr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600" dirty="0">
                <a:solidFill>
                  <a:schemeClr val="dk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îṡḷïḍé">
              <a:extLst>
                <a:ext uri="{FF2B5EF4-FFF2-40B4-BE49-F238E27FC236}">
                  <a16:creationId xmlns:a16="http://schemas.microsoft.com/office/drawing/2014/main" id="{8BEDA965-0F71-2646-ABE6-D0656050DD40}"/>
                </a:ext>
              </a:extLst>
            </p:cNvPr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600">
                <a:solidFill>
                  <a:schemeClr val="dk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ïślidè">
              <a:extLst>
                <a:ext uri="{FF2B5EF4-FFF2-40B4-BE49-F238E27FC236}">
                  <a16:creationId xmlns:a16="http://schemas.microsoft.com/office/drawing/2014/main" id="{5A05172D-888D-BC49-884D-3E5D1B43D3E9}"/>
                </a:ext>
              </a:extLst>
            </p:cNvPr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600">
                <a:solidFill>
                  <a:schemeClr val="dk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6" name="íṡ1ïḍê">
              <a:extLst>
                <a:ext uri="{FF2B5EF4-FFF2-40B4-BE49-F238E27FC236}">
                  <a16:creationId xmlns:a16="http://schemas.microsoft.com/office/drawing/2014/main" id="{A70867AF-0E22-6948-B4D5-E974ED34EE28}"/>
                </a:ext>
              </a:extLst>
            </p:cNvPr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600">
                <a:solidFill>
                  <a:schemeClr val="dk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7" name="íşlîḓè">
              <a:extLst>
                <a:ext uri="{FF2B5EF4-FFF2-40B4-BE49-F238E27FC236}">
                  <a16:creationId xmlns:a16="http://schemas.microsoft.com/office/drawing/2014/main" id="{FE82932A-7F63-0649-92D9-0C3B0EB32D61}"/>
                </a:ext>
              </a:extLst>
            </p:cNvPr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600">
                <a:solidFill>
                  <a:schemeClr val="dk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8" name="ïŝľíḍe">
              <a:extLst>
                <a:ext uri="{FF2B5EF4-FFF2-40B4-BE49-F238E27FC236}">
                  <a16:creationId xmlns:a16="http://schemas.microsoft.com/office/drawing/2014/main" id="{CF052BE5-D30E-3B4F-96A0-3B5AA9A9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0"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9" name="ïṣḻíḍê">
              <a:extLst>
                <a:ext uri="{FF2B5EF4-FFF2-40B4-BE49-F238E27FC236}">
                  <a16:creationId xmlns:a16="http://schemas.microsoft.com/office/drawing/2014/main" id="{006A4E38-6FE6-824F-BAF7-5A9A06386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210" y="2718754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0" name="işlíḋe">
              <a:extLst>
                <a:ext uri="{FF2B5EF4-FFF2-40B4-BE49-F238E27FC236}">
                  <a16:creationId xmlns:a16="http://schemas.microsoft.com/office/drawing/2014/main" id="{CF2284C6-C7F1-E042-B9B5-A70A9AEE4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288000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343">
                <a:lnSpc>
                  <a:spcPct val="150000"/>
                </a:lnSpc>
              </a:pPr>
              <a:endParaRPr lang="en-GB" sz="4000" kern="0" dirty="0">
                <a:solidFill>
                  <a:sysClr val="windowText" lastClr="00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1" name="îṩlïḋê">
              <a:extLst>
                <a:ext uri="{FF2B5EF4-FFF2-40B4-BE49-F238E27FC236}">
                  <a16:creationId xmlns:a16="http://schemas.microsoft.com/office/drawing/2014/main" id="{7F0AE290-9B98-6846-98AA-C4BF5D5D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7200">
                <a:solidFill>
                  <a:srgbClr val="000000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286F308-F5A6-D649-A911-4DC4208D7F74}"/>
              </a:ext>
            </a:extLst>
          </p:cNvPr>
          <p:cNvGrpSpPr/>
          <p:nvPr/>
        </p:nvGrpSpPr>
        <p:grpSpPr>
          <a:xfrm>
            <a:off x="723436" y="2148136"/>
            <a:ext cx="3361246" cy="743045"/>
            <a:chOff x="1657903" y="2349127"/>
            <a:chExt cx="3015818" cy="74304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A1FAB71-98C8-E24D-8109-8B95C462EDD5}"/>
                </a:ext>
              </a:extLst>
            </p:cNvPr>
            <p:cNvSpPr txBox="1"/>
            <p:nvPr/>
          </p:nvSpPr>
          <p:spPr>
            <a:xfrm>
              <a:off x="2182690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词干提取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D25F0A0-978B-3E44-8294-BDE69801F221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前缀，后缀，复数变形，时态变形等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C974162-A281-AF49-B77F-405957C8D84F}"/>
              </a:ext>
            </a:extLst>
          </p:cNvPr>
          <p:cNvGrpSpPr/>
          <p:nvPr/>
        </p:nvGrpSpPr>
        <p:grpSpPr>
          <a:xfrm>
            <a:off x="7548378" y="2143551"/>
            <a:ext cx="3361247" cy="743045"/>
            <a:chOff x="1657902" y="2349127"/>
            <a:chExt cx="3015819" cy="743045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BBC801B-FF28-F040-A22B-F6F1A5478E19}"/>
                </a:ext>
              </a:extLst>
            </p:cNvPr>
            <p:cNvSpPr txBox="1"/>
            <p:nvPr/>
          </p:nvSpPr>
          <p:spPr>
            <a:xfrm>
              <a:off x="1657902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词形还原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EE6F39D-E887-9445-A5A4-E79C69925CB0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还原时态，语态等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599562E-56C1-DA43-A9FB-8855F12B8F12}"/>
              </a:ext>
            </a:extLst>
          </p:cNvPr>
          <p:cNvGrpSpPr/>
          <p:nvPr/>
        </p:nvGrpSpPr>
        <p:grpSpPr>
          <a:xfrm>
            <a:off x="861108" y="4288553"/>
            <a:ext cx="3361246" cy="743045"/>
            <a:chOff x="1657903" y="2349127"/>
            <a:chExt cx="3015818" cy="743045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004B8F2-1139-3C48-BFE8-855D9097D99C}"/>
                </a:ext>
              </a:extLst>
            </p:cNvPr>
            <p:cNvSpPr txBox="1"/>
            <p:nvPr/>
          </p:nvSpPr>
          <p:spPr>
            <a:xfrm>
              <a:off x="2220321" y="2349127"/>
              <a:ext cx="2440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词频统计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6162D97-C0B2-7546-BD52-FD0AECE137FF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分词之后对单词进行词频统计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6F9DC0C-8C2C-AA4E-A436-615E1D820568}"/>
              </a:ext>
            </a:extLst>
          </p:cNvPr>
          <p:cNvGrpSpPr/>
          <p:nvPr/>
        </p:nvGrpSpPr>
        <p:grpSpPr>
          <a:xfrm>
            <a:off x="7548378" y="4304858"/>
            <a:ext cx="3361247" cy="743045"/>
            <a:chOff x="1657902" y="2349127"/>
            <a:chExt cx="3015819" cy="743045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F6EBEE5-1F7D-004B-8945-F28B44AB6253}"/>
                </a:ext>
              </a:extLst>
            </p:cNvPr>
            <p:cNvSpPr txBox="1"/>
            <p:nvPr/>
          </p:nvSpPr>
          <p:spPr>
            <a:xfrm>
              <a:off x="1657902" y="2349127"/>
              <a:ext cx="247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 err="1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subwords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问题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2523D5B-A085-384F-AC06-D6B373317675}"/>
                </a:ext>
              </a:extLst>
            </p:cNvPr>
            <p:cNvSpPr txBox="1"/>
            <p:nvPr/>
          </p:nvSpPr>
          <p:spPr>
            <a:xfrm>
              <a:off x="1657903" y="2784395"/>
              <a:ext cx="301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BPE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算法、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word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piecce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ULM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2F968126-960B-2D46-B589-5D5B0D4371A1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14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ADE0BD9-FF2F-7145-AE72-991C0F89A90F}"/>
              </a:ext>
            </a:extLst>
          </p:cNvPr>
          <p:cNvSpPr/>
          <p:nvPr/>
        </p:nvSpPr>
        <p:spPr>
          <a:xfrm>
            <a:off x="447472" y="2831711"/>
            <a:ext cx="11300052" cy="118677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F4B4078-8DA4-4ACE-85D5-5E7A742EB37C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3AA320-E31C-41EF-A18C-7A3A254243BE}"/>
                </a:ext>
              </a:extLst>
            </p:cNvPr>
            <p:cNvSpPr txBox="1"/>
            <p:nvPr/>
          </p:nvSpPr>
          <p:spPr>
            <a:xfrm>
              <a:off x="657211" y="372731"/>
              <a:ext cx="20377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latin typeface="黑体" panose="02010609060101010101" pitchFamily="49" charset="-122"/>
                  <a:ea typeface="黑体" panose="02010609060101010101" pitchFamily="49" charset="-122"/>
                  <a:cs typeface="字魂105号-简雅黑" panose="00000500000000000000" pitchFamily="2" charset="-122"/>
                </a:rPr>
                <a:t>语言模型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A735860-D1BD-4425-B18C-634AAB62A62F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魂105号-简雅黑" panose="00000500000000000000" pitchFamily="2" charset="-122"/>
                </a:rPr>
                <a:t>预处理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749523DD-2DAA-E346-9725-DDA0DA3FC8E4}"/>
              </a:ext>
            </a:extLst>
          </p:cNvPr>
          <p:cNvSpPr txBox="1"/>
          <p:nvPr/>
        </p:nvSpPr>
        <p:spPr>
          <a:xfrm>
            <a:off x="932168" y="5243955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word2vec</a:t>
            </a:r>
            <a:endParaRPr lang="zh-CN" altLang="en-US" sz="2400" b="1" dirty="0">
              <a:solidFill>
                <a:srgbClr val="9A000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546C6FC-C2F1-304D-988E-595D1AF6E3C6}"/>
              </a:ext>
            </a:extLst>
          </p:cNvPr>
          <p:cNvSpPr txBox="1"/>
          <p:nvPr/>
        </p:nvSpPr>
        <p:spPr>
          <a:xfrm>
            <a:off x="1225739" y="5680459"/>
            <a:ext cx="2376985" cy="115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通过大规模预料训练得到参数矩阵，使用时取出对应词的向量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3B115D9-1CFC-DE47-993D-63AA839C9745}"/>
              </a:ext>
            </a:extLst>
          </p:cNvPr>
          <p:cNvSpPr txBox="1"/>
          <p:nvPr/>
        </p:nvSpPr>
        <p:spPr>
          <a:xfrm>
            <a:off x="4565848" y="5243955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tf-idf</a:t>
            </a:r>
            <a:endParaRPr lang="zh-CN" altLang="en-US" sz="2400" b="1" dirty="0">
              <a:solidFill>
                <a:srgbClr val="9A000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514FDEC-70C3-6345-A82D-783CFBD2726E}"/>
              </a:ext>
            </a:extLst>
          </p:cNvPr>
          <p:cNvSpPr txBox="1"/>
          <p:nvPr/>
        </p:nvSpPr>
        <p:spPr>
          <a:xfrm>
            <a:off x="4645832" y="5680459"/>
            <a:ext cx="2900335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单词频率乘以逆文档频率，联合表示该词权重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B6F1023-446E-7A4A-B12E-39FBBDC810EE}"/>
              </a:ext>
            </a:extLst>
          </p:cNvPr>
          <p:cNvSpPr txBox="1"/>
          <p:nvPr/>
        </p:nvSpPr>
        <p:spPr>
          <a:xfrm>
            <a:off x="8388422" y="5680459"/>
            <a:ext cx="2900335" cy="78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动态抽取单词在特定上下文的高维特征，风靡的预训练模型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24C9280-BACC-5A48-9527-0C8D755F94BA}"/>
              </a:ext>
            </a:extLst>
          </p:cNvPr>
          <p:cNvSpPr txBox="1"/>
          <p:nvPr/>
        </p:nvSpPr>
        <p:spPr>
          <a:xfrm>
            <a:off x="8303298" y="5243954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bert</a:t>
            </a:r>
            <a:endParaRPr lang="zh-CN" altLang="en-US" sz="2400" b="1" dirty="0">
              <a:solidFill>
                <a:srgbClr val="9A000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30FB16-74A6-4286-A37A-D4F4C12A3E64}"/>
              </a:ext>
            </a:extLst>
          </p:cNvPr>
          <p:cNvSpPr txBox="1"/>
          <p:nvPr/>
        </p:nvSpPr>
        <p:spPr>
          <a:xfrm>
            <a:off x="903243" y="1563087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n-gram</a:t>
            </a:r>
            <a:endParaRPr lang="zh-CN" altLang="en-US" sz="2400" b="1" dirty="0">
              <a:solidFill>
                <a:srgbClr val="9A000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E83BEB-57A1-49D8-8C86-E883B787185C}"/>
              </a:ext>
            </a:extLst>
          </p:cNvPr>
          <p:cNvSpPr txBox="1"/>
          <p:nvPr/>
        </p:nvSpPr>
        <p:spPr>
          <a:xfrm>
            <a:off x="1196814" y="1999590"/>
            <a:ext cx="2646316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构建词表所用，通常有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bigram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trigram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ABDE7B-0186-44EF-B8C7-47C2A5EFB94A}"/>
              </a:ext>
            </a:extLst>
          </p:cNvPr>
          <p:cNvSpPr txBox="1"/>
          <p:nvPr/>
        </p:nvSpPr>
        <p:spPr>
          <a:xfrm>
            <a:off x="4485864" y="1490870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bag-of-words</a:t>
            </a:r>
            <a:endParaRPr lang="zh-CN" altLang="en-US" sz="2400" b="1" dirty="0">
              <a:solidFill>
                <a:srgbClr val="9A000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DBBDB3-E976-41E5-AD46-65212AB233E0}"/>
              </a:ext>
            </a:extLst>
          </p:cNvPr>
          <p:cNvSpPr txBox="1"/>
          <p:nvPr/>
        </p:nvSpPr>
        <p:spPr>
          <a:xfrm>
            <a:off x="4779435" y="1927374"/>
            <a:ext cx="2376985" cy="78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忽略词法，句法，单纯考虑上下文词个数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541B43-6730-417C-AF03-EF454C817FAC}"/>
              </a:ext>
            </a:extLst>
          </p:cNvPr>
          <p:cNvSpPr txBox="1"/>
          <p:nvPr/>
        </p:nvSpPr>
        <p:spPr>
          <a:xfrm>
            <a:off x="8228454" y="1490870"/>
            <a:ext cx="306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9A0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one-hot</a:t>
            </a:r>
            <a:endParaRPr lang="zh-CN" altLang="en-US" sz="2400" b="1" dirty="0">
              <a:solidFill>
                <a:srgbClr val="9A000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3F85A2-B012-4712-8AD5-8E91888C9071}"/>
              </a:ext>
            </a:extLst>
          </p:cNvPr>
          <p:cNvSpPr txBox="1"/>
          <p:nvPr/>
        </p:nvSpPr>
        <p:spPr>
          <a:xfrm>
            <a:off x="8522025" y="1927374"/>
            <a:ext cx="2473161" cy="78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最简单的句子向量表示法，使用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0/1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表示词是否出现</a:t>
            </a:r>
          </a:p>
        </p:txBody>
      </p:sp>
    </p:spTree>
    <p:extLst>
      <p:ext uri="{BB962C8B-B14F-4D97-AF65-F5344CB8AC3E}">
        <p14:creationId xmlns:p14="http://schemas.microsoft.com/office/powerpoint/2010/main" val="273555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c0fd1a-f671-402d-8da3-a1d48e8f671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6064</TotalTime>
  <Words>1528</Words>
  <Application>Microsoft Office PowerPoint</Application>
  <PresentationFormat>宽屏</PresentationFormat>
  <Paragraphs>199</Paragraphs>
  <Slides>19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等线 Light</vt:lpstr>
      <vt:lpstr>微软雅黑</vt:lpstr>
      <vt:lpstr>思源黑体 CN Light</vt:lpstr>
      <vt:lpstr>Wingdings</vt:lpstr>
      <vt:lpstr>等线</vt:lpstr>
      <vt:lpstr>Arial</vt:lpstr>
      <vt:lpstr>FZCuHeiSongS-B-GB</vt:lpstr>
      <vt:lpstr>FZShengShiKaiShuS-EB-GB</vt:lpstr>
      <vt:lpstr>FZDaWeiTiS-R-GB</vt:lpstr>
      <vt:lpstr>黑体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一些值得讨论的点</vt:lpstr>
      <vt:lpstr>PowerPoint 演示文稿</vt:lpstr>
      <vt:lpstr>PowerPoint 演示文稿</vt:lpstr>
    </vt:vector>
  </TitlesOfParts>
  <Manager/>
  <Company>北京大学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subject/>
  <dc:creator>刘钊 城环20博</dc:creator>
  <cp:keywords/>
  <dc:description/>
  <cp:lastModifiedBy>Chengjie Liu (FA Talent)</cp:lastModifiedBy>
  <cp:revision>81</cp:revision>
  <cp:lastPrinted>2022-02-28T11:05:57Z</cp:lastPrinted>
  <dcterms:created xsi:type="dcterms:W3CDTF">2020-08-05T06:35:16Z</dcterms:created>
  <dcterms:modified xsi:type="dcterms:W3CDTF">2022-03-06T07:56:40Z</dcterms:modified>
  <cp:category/>
</cp:coreProperties>
</file>